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478" r:id="rId2"/>
    <p:sldId id="1020" r:id="rId3"/>
    <p:sldId id="979" r:id="rId4"/>
    <p:sldId id="1002" r:id="rId5"/>
    <p:sldId id="1003" r:id="rId6"/>
    <p:sldId id="1004" r:id="rId7"/>
    <p:sldId id="1005" r:id="rId8"/>
    <p:sldId id="1006" r:id="rId9"/>
    <p:sldId id="1007" r:id="rId10"/>
    <p:sldId id="1008" r:id="rId11"/>
    <p:sldId id="1009" r:id="rId12"/>
    <p:sldId id="1010" r:id="rId13"/>
    <p:sldId id="1011" r:id="rId14"/>
    <p:sldId id="1012" r:id="rId15"/>
    <p:sldId id="1013" r:id="rId16"/>
    <p:sldId id="1014" r:id="rId17"/>
    <p:sldId id="992" r:id="rId18"/>
    <p:sldId id="1015" r:id="rId19"/>
    <p:sldId id="1016" r:id="rId20"/>
    <p:sldId id="1017" r:id="rId21"/>
    <p:sldId id="1018" r:id="rId22"/>
    <p:sldId id="1019" r:id="rId23"/>
    <p:sldId id="800" r:id="rId24"/>
    <p:sldId id="972" r:id="rId25"/>
    <p:sldId id="973" r:id="rId26"/>
    <p:sldId id="974" r:id="rId27"/>
    <p:sldId id="975" r:id="rId28"/>
    <p:sldId id="978" r:id="rId29"/>
    <p:sldId id="976" r:id="rId30"/>
    <p:sldId id="977" r:id="rId31"/>
    <p:sldId id="984" r:id="rId32"/>
    <p:sldId id="985" r:id="rId33"/>
    <p:sldId id="980" r:id="rId34"/>
    <p:sldId id="981" r:id="rId35"/>
    <p:sldId id="982" r:id="rId36"/>
    <p:sldId id="993" r:id="rId37"/>
    <p:sldId id="983" r:id="rId38"/>
    <p:sldId id="994" r:id="rId39"/>
    <p:sldId id="995" r:id="rId40"/>
    <p:sldId id="996" r:id="rId41"/>
    <p:sldId id="986" r:id="rId42"/>
    <p:sldId id="997" r:id="rId43"/>
    <p:sldId id="998" r:id="rId44"/>
    <p:sldId id="999" r:id="rId45"/>
    <p:sldId id="1000" r:id="rId46"/>
    <p:sldId id="987" r:id="rId47"/>
    <p:sldId id="988" r:id="rId48"/>
    <p:sldId id="989" r:id="rId49"/>
    <p:sldId id="990" r:id="rId50"/>
    <p:sldId id="1001" r:id="rId51"/>
    <p:sldId id="991" r:id="rId52"/>
  </p:sldIdLst>
  <p:sldSz cx="14630400" cy="8229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652780" indent="-19558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2611755" indent="-78295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8">
          <p15:clr>
            <a:srgbClr val="A4A3A4"/>
          </p15:clr>
        </p15:guide>
        <p15:guide id="2" pos="528">
          <p15:clr>
            <a:srgbClr val="A4A3A4"/>
          </p15:clr>
        </p15:guide>
        <p15:guide id="3" pos="86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424F"/>
    <a:srgbClr val="1086B9"/>
    <a:srgbClr val="C5E7F1"/>
    <a:srgbClr val="DAFDD3"/>
    <a:srgbClr val="AADEBA"/>
    <a:srgbClr val="F3A999"/>
    <a:srgbClr val="98CFA8"/>
    <a:srgbClr val="F2F2F2"/>
    <a:srgbClr val="FCF9EC"/>
    <a:srgbClr val="2BAC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64AAC5-B75F-4F2F-A45B-43CB48EE5F83}" v="62" dt="2022-11-28T02:02:46.7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75" autoAdjust="0"/>
    <p:restoredTop sz="92789" autoAdjust="0"/>
  </p:normalViewPr>
  <p:slideViewPr>
    <p:cSldViewPr>
      <p:cViewPr varScale="1">
        <p:scale>
          <a:sx n="73" d="100"/>
          <a:sy n="73" d="100"/>
        </p:scale>
        <p:origin x="106" y="605"/>
      </p:cViewPr>
      <p:guideLst>
        <p:guide orient="horz" pos="2418"/>
        <p:guide pos="528"/>
        <p:guide pos="86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 Ran" userId="dbeed8448c6bb12c" providerId="LiveId" clId="{5C64AAC5-B75F-4F2F-A45B-43CB48EE5F83}"/>
    <pc:docChg chg="undo custSel addSld delSld modSld sldOrd">
      <pc:chgData name="Cheng Ran" userId="dbeed8448c6bb12c" providerId="LiveId" clId="{5C64AAC5-B75F-4F2F-A45B-43CB48EE5F83}" dt="2022-11-28T02:02:46.781" v="265"/>
      <pc:docMkLst>
        <pc:docMk/>
      </pc:docMkLst>
      <pc:sldChg chg="modSp mod">
        <pc:chgData name="Cheng Ran" userId="dbeed8448c6bb12c" providerId="LiveId" clId="{5C64AAC5-B75F-4F2F-A45B-43CB48EE5F83}" dt="2022-11-28T01:54:06.351" v="242" actId="20577"/>
        <pc:sldMkLst>
          <pc:docMk/>
          <pc:sldMk cId="0" sldId="478"/>
        </pc:sldMkLst>
        <pc:spChg chg="mod">
          <ac:chgData name="Cheng Ran" userId="dbeed8448c6bb12c" providerId="LiveId" clId="{5C64AAC5-B75F-4F2F-A45B-43CB48EE5F83}" dt="2022-11-27T10:31:04.741" v="25" actId="20577"/>
          <ac:spMkLst>
            <pc:docMk/>
            <pc:sldMk cId="0" sldId="478"/>
            <ac:spMk id="2" creationId="{00000000-0000-0000-0000-000000000000}"/>
          </ac:spMkLst>
        </pc:spChg>
        <pc:spChg chg="mod">
          <ac:chgData name="Cheng Ran" userId="dbeed8448c6bb12c" providerId="LiveId" clId="{5C64AAC5-B75F-4F2F-A45B-43CB48EE5F83}" dt="2022-11-28T01:54:06.351" v="242" actId="20577"/>
          <ac:spMkLst>
            <pc:docMk/>
            <pc:sldMk cId="0" sldId="478"/>
            <ac:spMk id="8193" creationId="{00000000-0000-0000-0000-000000000000}"/>
          </ac:spMkLst>
        </pc:spChg>
        <pc:spChg chg="mod">
          <ac:chgData name="Cheng Ran" userId="dbeed8448c6bb12c" providerId="LiveId" clId="{5C64AAC5-B75F-4F2F-A45B-43CB48EE5F83}" dt="2022-11-27T10:30:56.765" v="9" actId="20577"/>
          <ac:spMkLst>
            <pc:docMk/>
            <pc:sldMk cId="0" sldId="478"/>
            <ac:spMk id="8194" creationId="{00000000-0000-0000-0000-000000000000}"/>
          </ac:spMkLst>
        </pc:spChg>
      </pc:sldChg>
      <pc:sldChg chg="add del">
        <pc:chgData name="Cheng Ran" userId="dbeed8448c6bb12c" providerId="LiveId" clId="{5C64AAC5-B75F-4F2F-A45B-43CB48EE5F83}" dt="2022-11-28T01:22:45.579" v="84"/>
        <pc:sldMkLst>
          <pc:docMk/>
          <pc:sldMk cId="387265648" sldId="979"/>
        </pc:sldMkLst>
      </pc:sldChg>
      <pc:sldChg chg="addSp modSp add del mod ord">
        <pc:chgData name="Cheng Ran" userId="dbeed8448c6bb12c" providerId="LiveId" clId="{5C64AAC5-B75F-4F2F-A45B-43CB48EE5F83}" dt="2022-11-28T01:55:49.491" v="256"/>
        <pc:sldMkLst>
          <pc:docMk/>
          <pc:sldMk cId="74096231" sldId="992"/>
        </pc:sldMkLst>
        <pc:spChg chg="mod">
          <ac:chgData name="Cheng Ran" userId="dbeed8448c6bb12c" providerId="LiveId" clId="{5C64AAC5-B75F-4F2F-A45B-43CB48EE5F83}" dt="2022-11-28T01:47:52.882" v="207" actId="14100"/>
          <ac:spMkLst>
            <pc:docMk/>
            <pc:sldMk cId="74096231" sldId="992"/>
            <ac:spMk id="2" creationId="{07D4FEA4-642B-F522-CD3F-C22D9AF1E7F6}"/>
          </ac:spMkLst>
        </pc:spChg>
        <pc:spChg chg="mod">
          <ac:chgData name="Cheng Ran" userId="dbeed8448c6bb12c" providerId="LiveId" clId="{5C64AAC5-B75F-4F2F-A45B-43CB48EE5F83}" dt="2022-11-28T01:55:49.491" v="256"/>
          <ac:spMkLst>
            <pc:docMk/>
            <pc:sldMk cId="74096231" sldId="992"/>
            <ac:spMk id="3" creationId="{68FADDC2-B772-CD3C-11AA-2F2CB0B3FD6F}"/>
          </ac:spMkLst>
        </pc:spChg>
        <pc:picChg chg="add mod">
          <ac:chgData name="Cheng Ran" userId="dbeed8448c6bb12c" providerId="LiveId" clId="{5C64AAC5-B75F-4F2F-A45B-43CB48EE5F83}" dt="2022-11-28T01:48:02.799" v="212" actId="1076"/>
          <ac:picMkLst>
            <pc:docMk/>
            <pc:sldMk cId="74096231" sldId="992"/>
            <ac:picMk id="1026" creationId="{6CCEBDE4-4B16-38ED-3695-19075459BC17}"/>
          </ac:picMkLst>
        </pc:picChg>
      </pc:sldChg>
      <pc:sldChg chg="modSp mod">
        <pc:chgData name="Cheng Ran" userId="dbeed8448c6bb12c" providerId="LiveId" clId="{5C64AAC5-B75F-4F2F-A45B-43CB48EE5F83}" dt="2022-11-28T01:11:19.253" v="26" actId="1076"/>
        <pc:sldMkLst>
          <pc:docMk/>
          <pc:sldMk cId="3571702082" sldId="994"/>
        </pc:sldMkLst>
        <pc:spChg chg="mod">
          <ac:chgData name="Cheng Ran" userId="dbeed8448c6bb12c" providerId="LiveId" clId="{5C64AAC5-B75F-4F2F-A45B-43CB48EE5F83}" dt="2022-11-28T01:11:19.253" v="26" actId="1076"/>
          <ac:spMkLst>
            <pc:docMk/>
            <pc:sldMk cId="3571702082" sldId="994"/>
            <ac:spMk id="10" creationId="{2075F720-8349-F61A-0105-E235E1BED9E9}"/>
          </ac:spMkLst>
        </pc:spChg>
      </pc:sldChg>
      <pc:sldChg chg="modSp mod">
        <pc:chgData name="Cheng Ran" userId="dbeed8448c6bb12c" providerId="LiveId" clId="{5C64AAC5-B75F-4F2F-A45B-43CB48EE5F83}" dt="2022-11-28T01:12:40.186" v="27" actId="1076"/>
        <pc:sldMkLst>
          <pc:docMk/>
          <pc:sldMk cId="1764274977" sldId="998"/>
        </pc:sldMkLst>
        <pc:spChg chg="mod">
          <ac:chgData name="Cheng Ran" userId="dbeed8448c6bb12c" providerId="LiveId" clId="{5C64AAC5-B75F-4F2F-A45B-43CB48EE5F83}" dt="2022-11-28T01:12:40.186" v="27" actId="1076"/>
          <ac:spMkLst>
            <pc:docMk/>
            <pc:sldMk cId="1764274977" sldId="998"/>
            <ac:spMk id="6" creationId="{D9E41BA7-98F5-71ED-B582-6B161D6F7EB5}"/>
          </ac:spMkLst>
        </pc:spChg>
      </pc:sldChg>
      <pc:sldChg chg="modSp mod">
        <pc:chgData name="Cheng Ran" userId="dbeed8448c6bb12c" providerId="LiveId" clId="{5C64AAC5-B75F-4F2F-A45B-43CB48EE5F83}" dt="2022-11-28T01:12:53.187" v="28" actId="1076"/>
        <pc:sldMkLst>
          <pc:docMk/>
          <pc:sldMk cId="60069026" sldId="999"/>
        </pc:sldMkLst>
        <pc:spChg chg="mod">
          <ac:chgData name="Cheng Ran" userId="dbeed8448c6bb12c" providerId="LiveId" clId="{5C64AAC5-B75F-4F2F-A45B-43CB48EE5F83}" dt="2022-11-28T01:12:53.187" v="28" actId="1076"/>
          <ac:spMkLst>
            <pc:docMk/>
            <pc:sldMk cId="60069026" sldId="999"/>
            <ac:spMk id="6" creationId="{D9E41BA7-98F5-71ED-B582-6B161D6F7EB5}"/>
          </ac:spMkLst>
        </pc:spChg>
      </pc:sldChg>
      <pc:sldChg chg="modSp add del mod">
        <pc:chgData name="Cheng Ran" userId="dbeed8448c6bb12c" providerId="LiveId" clId="{5C64AAC5-B75F-4F2F-A45B-43CB48EE5F83}" dt="2022-11-28T01:24:57.833" v="118"/>
        <pc:sldMkLst>
          <pc:docMk/>
          <pc:sldMk cId="3236219715" sldId="1002"/>
        </pc:sldMkLst>
        <pc:spChg chg="mod">
          <ac:chgData name="Cheng Ran" userId="dbeed8448c6bb12c" providerId="LiveId" clId="{5C64AAC5-B75F-4F2F-A45B-43CB48EE5F83}" dt="2022-11-28T01:24:57.833" v="118"/>
          <ac:spMkLst>
            <pc:docMk/>
            <pc:sldMk cId="3236219715" sldId="1002"/>
            <ac:spMk id="2" creationId="{697D7F81-C624-A609-B3AE-046C5C22692B}"/>
          </ac:spMkLst>
        </pc:spChg>
      </pc:sldChg>
      <pc:sldChg chg="add del">
        <pc:chgData name="Cheng Ran" userId="dbeed8448c6bb12c" providerId="LiveId" clId="{5C64AAC5-B75F-4F2F-A45B-43CB48EE5F83}" dt="2022-11-28T01:22:45.579" v="84"/>
        <pc:sldMkLst>
          <pc:docMk/>
          <pc:sldMk cId="669268901" sldId="1003"/>
        </pc:sldMkLst>
      </pc:sldChg>
      <pc:sldChg chg="modSp add del mod">
        <pc:chgData name="Cheng Ran" userId="dbeed8448c6bb12c" providerId="LiveId" clId="{5C64AAC5-B75F-4F2F-A45B-43CB48EE5F83}" dt="2022-11-28T01:28:03.179" v="119"/>
        <pc:sldMkLst>
          <pc:docMk/>
          <pc:sldMk cId="1381943099" sldId="1004"/>
        </pc:sldMkLst>
        <pc:spChg chg="mod">
          <ac:chgData name="Cheng Ran" userId="dbeed8448c6bb12c" providerId="LiveId" clId="{5C64AAC5-B75F-4F2F-A45B-43CB48EE5F83}" dt="2022-11-28T01:28:03.179" v="119"/>
          <ac:spMkLst>
            <pc:docMk/>
            <pc:sldMk cId="1381943099" sldId="1004"/>
            <ac:spMk id="2" creationId="{023F8C1A-0361-B804-195B-796DEFD9C7F8}"/>
          </ac:spMkLst>
        </pc:spChg>
      </pc:sldChg>
      <pc:sldChg chg="add del">
        <pc:chgData name="Cheng Ran" userId="dbeed8448c6bb12c" providerId="LiveId" clId="{5C64AAC5-B75F-4F2F-A45B-43CB48EE5F83}" dt="2022-11-28T01:22:45.579" v="84"/>
        <pc:sldMkLst>
          <pc:docMk/>
          <pc:sldMk cId="3511261869" sldId="1005"/>
        </pc:sldMkLst>
      </pc:sldChg>
      <pc:sldChg chg="modSp add del mod">
        <pc:chgData name="Cheng Ran" userId="dbeed8448c6bb12c" providerId="LiveId" clId="{5C64AAC5-B75F-4F2F-A45B-43CB48EE5F83}" dt="2022-11-28T01:33:19.517" v="127" actId="207"/>
        <pc:sldMkLst>
          <pc:docMk/>
          <pc:sldMk cId="181557599" sldId="1006"/>
        </pc:sldMkLst>
        <pc:spChg chg="mod">
          <ac:chgData name="Cheng Ran" userId="dbeed8448c6bb12c" providerId="LiveId" clId="{5C64AAC5-B75F-4F2F-A45B-43CB48EE5F83}" dt="2022-11-28T01:33:19.517" v="127" actId="207"/>
          <ac:spMkLst>
            <pc:docMk/>
            <pc:sldMk cId="181557599" sldId="1006"/>
            <ac:spMk id="2" creationId="{97885A78-DA7D-432F-F990-525304C4CBEA}"/>
          </ac:spMkLst>
        </pc:spChg>
      </pc:sldChg>
      <pc:sldChg chg="modSp add del mod">
        <pc:chgData name="Cheng Ran" userId="dbeed8448c6bb12c" providerId="LiveId" clId="{5C64AAC5-B75F-4F2F-A45B-43CB48EE5F83}" dt="2022-11-28T01:38:56.862" v="202" actId="207"/>
        <pc:sldMkLst>
          <pc:docMk/>
          <pc:sldMk cId="1897026837" sldId="1007"/>
        </pc:sldMkLst>
        <pc:spChg chg="mod">
          <ac:chgData name="Cheng Ran" userId="dbeed8448c6bb12c" providerId="LiveId" clId="{5C64AAC5-B75F-4F2F-A45B-43CB48EE5F83}" dt="2022-11-28T01:38:56.862" v="202" actId="207"/>
          <ac:spMkLst>
            <pc:docMk/>
            <pc:sldMk cId="1897026837" sldId="1007"/>
            <ac:spMk id="2" creationId="{275188BC-ADDE-E477-9369-DAB6B4F2BE7D}"/>
          </ac:spMkLst>
        </pc:spChg>
      </pc:sldChg>
      <pc:sldChg chg="modSp add del mod">
        <pc:chgData name="Cheng Ran" userId="dbeed8448c6bb12c" providerId="LiveId" clId="{5C64AAC5-B75F-4F2F-A45B-43CB48EE5F83}" dt="2022-11-28T01:39:22.560" v="203" actId="207"/>
        <pc:sldMkLst>
          <pc:docMk/>
          <pc:sldMk cId="2961255199" sldId="1008"/>
        </pc:sldMkLst>
        <pc:spChg chg="mod">
          <ac:chgData name="Cheng Ran" userId="dbeed8448c6bb12c" providerId="LiveId" clId="{5C64AAC5-B75F-4F2F-A45B-43CB48EE5F83}" dt="2022-11-28T01:39:22.560" v="203" actId="207"/>
          <ac:spMkLst>
            <pc:docMk/>
            <pc:sldMk cId="2961255199" sldId="1008"/>
            <ac:spMk id="2" creationId="{FB2886CC-4CA0-64D2-5771-93A5B1BDFC06}"/>
          </ac:spMkLst>
        </pc:spChg>
      </pc:sldChg>
      <pc:sldChg chg="modSp add del mod">
        <pc:chgData name="Cheng Ran" userId="dbeed8448c6bb12c" providerId="LiveId" clId="{5C64AAC5-B75F-4F2F-A45B-43CB48EE5F83}" dt="2022-11-28T01:57:10.989" v="259" actId="207"/>
        <pc:sldMkLst>
          <pc:docMk/>
          <pc:sldMk cId="2075472987" sldId="1009"/>
        </pc:sldMkLst>
        <pc:spChg chg="mod">
          <ac:chgData name="Cheng Ran" userId="dbeed8448c6bb12c" providerId="LiveId" clId="{5C64AAC5-B75F-4F2F-A45B-43CB48EE5F83}" dt="2022-11-28T01:57:10.989" v="259" actId="207"/>
          <ac:spMkLst>
            <pc:docMk/>
            <pc:sldMk cId="2075472987" sldId="1009"/>
            <ac:spMk id="2" creationId="{574063CC-CBEA-CB35-583C-BB8A1E110F07}"/>
          </ac:spMkLst>
        </pc:spChg>
      </pc:sldChg>
      <pc:sldChg chg="add del">
        <pc:chgData name="Cheng Ran" userId="dbeed8448c6bb12c" providerId="LiveId" clId="{5C64AAC5-B75F-4F2F-A45B-43CB48EE5F83}" dt="2022-11-28T01:22:45.579" v="84"/>
        <pc:sldMkLst>
          <pc:docMk/>
          <pc:sldMk cId="1388088445" sldId="1010"/>
        </pc:sldMkLst>
      </pc:sldChg>
      <pc:sldChg chg="modSp add del mod">
        <pc:chgData name="Cheng Ran" userId="dbeed8448c6bb12c" providerId="LiveId" clId="{5C64AAC5-B75F-4F2F-A45B-43CB48EE5F83}" dt="2022-11-28T01:43:07.606" v="205" actId="207"/>
        <pc:sldMkLst>
          <pc:docMk/>
          <pc:sldMk cId="2245444335" sldId="1011"/>
        </pc:sldMkLst>
        <pc:spChg chg="mod">
          <ac:chgData name="Cheng Ran" userId="dbeed8448c6bb12c" providerId="LiveId" clId="{5C64AAC5-B75F-4F2F-A45B-43CB48EE5F83}" dt="2022-11-28T01:43:07.606" v="205" actId="207"/>
          <ac:spMkLst>
            <pc:docMk/>
            <pc:sldMk cId="2245444335" sldId="1011"/>
            <ac:spMk id="2" creationId="{80DEAB3C-D396-A970-0442-7A764B8DA060}"/>
          </ac:spMkLst>
        </pc:spChg>
      </pc:sldChg>
      <pc:sldChg chg="add del">
        <pc:chgData name="Cheng Ran" userId="dbeed8448c6bb12c" providerId="LiveId" clId="{5C64AAC5-B75F-4F2F-A45B-43CB48EE5F83}" dt="2022-11-28T01:22:45.579" v="84"/>
        <pc:sldMkLst>
          <pc:docMk/>
          <pc:sldMk cId="4241207099" sldId="1012"/>
        </pc:sldMkLst>
      </pc:sldChg>
      <pc:sldChg chg="modSp add del mod">
        <pc:chgData name="Cheng Ran" userId="dbeed8448c6bb12c" providerId="LiveId" clId="{5C64AAC5-B75F-4F2F-A45B-43CB48EE5F83}" dt="2022-11-28T01:57:28.965" v="260" actId="207"/>
        <pc:sldMkLst>
          <pc:docMk/>
          <pc:sldMk cId="2655810106" sldId="1013"/>
        </pc:sldMkLst>
        <pc:spChg chg="mod">
          <ac:chgData name="Cheng Ran" userId="dbeed8448c6bb12c" providerId="LiveId" clId="{5C64AAC5-B75F-4F2F-A45B-43CB48EE5F83}" dt="2022-11-28T01:57:28.965" v="260" actId="207"/>
          <ac:spMkLst>
            <pc:docMk/>
            <pc:sldMk cId="2655810106" sldId="1013"/>
            <ac:spMk id="2" creationId="{F738A931-D101-1069-D25D-18D8946226F3}"/>
          </ac:spMkLst>
        </pc:spChg>
        <pc:spChg chg="mod">
          <ac:chgData name="Cheng Ran" userId="dbeed8448c6bb12c" providerId="LiveId" clId="{5C64AAC5-B75F-4F2F-A45B-43CB48EE5F83}" dt="2022-11-28T01:56:01.085" v="257"/>
          <ac:spMkLst>
            <pc:docMk/>
            <pc:sldMk cId="2655810106" sldId="1013"/>
            <ac:spMk id="3" creationId="{8F8C5ECF-792D-828E-526B-AC2971A1D508}"/>
          </ac:spMkLst>
        </pc:spChg>
      </pc:sldChg>
      <pc:sldChg chg="modSp add del mod">
        <pc:chgData name="Cheng Ran" userId="dbeed8448c6bb12c" providerId="LiveId" clId="{5C64AAC5-B75F-4F2F-A45B-43CB48EE5F83}" dt="2022-11-28T01:55:40.475" v="253" actId="20577"/>
        <pc:sldMkLst>
          <pc:docMk/>
          <pc:sldMk cId="2720023258" sldId="1014"/>
        </pc:sldMkLst>
        <pc:spChg chg="mod">
          <ac:chgData name="Cheng Ran" userId="dbeed8448c6bb12c" providerId="LiveId" clId="{5C64AAC5-B75F-4F2F-A45B-43CB48EE5F83}" dt="2022-11-28T01:50:33.306" v="231" actId="207"/>
          <ac:spMkLst>
            <pc:docMk/>
            <pc:sldMk cId="2720023258" sldId="1014"/>
            <ac:spMk id="2" creationId="{799288EC-661C-B5DC-DA30-B98F5A6693B2}"/>
          </ac:spMkLst>
        </pc:spChg>
        <pc:spChg chg="mod">
          <ac:chgData name="Cheng Ran" userId="dbeed8448c6bb12c" providerId="LiveId" clId="{5C64AAC5-B75F-4F2F-A45B-43CB48EE5F83}" dt="2022-11-28T01:55:40.475" v="253" actId="20577"/>
          <ac:spMkLst>
            <pc:docMk/>
            <pc:sldMk cId="2720023258" sldId="1014"/>
            <ac:spMk id="3" creationId="{DEC5A52F-F1B8-5D48-B98C-9EB7E57F7B56}"/>
          </ac:spMkLst>
        </pc:spChg>
      </pc:sldChg>
      <pc:sldChg chg="modSp add del mod">
        <pc:chgData name="Cheng Ran" userId="dbeed8448c6bb12c" providerId="LiveId" clId="{5C64AAC5-B75F-4F2F-A45B-43CB48EE5F83}" dt="2022-11-28T01:54:36.808" v="243" actId="207"/>
        <pc:sldMkLst>
          <pc:docMk/>
          <pc:sldMk cId="375233619" sldId="1015"/>
        </pc:sldMkLst>
        <pc:spChg chg="mod">
          <ac:chgData name="Cheng Ran" userId="dbeed8448c6bb12c" providerId="LiveId" clId="{5C64AAC5-B75F-4F2F-A45B-43CB48EE5F83}" dt="2022-11-28T01:54:36.808" v="243" actId="207"/>
          <ac:spMkLst>
            <pc:docMk/>
            <pc:sldMk cId="375233619" sldId="1015"/>
            <ac:spMk id="2" creationId="{1A3C6E10-61E5-80D8-E651-35F85A2DC389}"/>
          </ac:spMkLst>
        </pc:spChg>
      </pc:sldChg>
      <pc:sldChg chg="add del">
        <pc:chgData name="Cheng Ran" userId="dbeed8448c6bb12c" providerId="LiveId" clId="{5C64AAC5-B75F-4F2F-A45B-43CB48EE5F83}" dt="2022-11-28T01:22:45.579" v="84"/>
        <pc:sldMkLst>
          <pc:docMk/>
          <pc:sldMk cId="3372292926" sldId="1016"/>
        </pc:sldMkLst>
      </pc:sldChg>
      <pc:sldChg chg="modSp add del mod">
        <pc:chgData name="Cheng Ran" userId="dbeed8448c6bb12c" providerId="LiveId" clId="{5C64AAC5-B75F-4F2F-A45B-43CB48EE5F83}" dt="2022-11-28T02:02:46.781" v="265"/>
        <pc:sldMkLst>
          <pc:docMk/>
          <pc:sldMk cId="4286795169" sldId="1017"/>
        </pc:sldMkLst>
        <pc:spChg chg="mod">
          <ac:chgData name="Cheng Ran" userId="dbeed8448c6bb12c" providerId="LiveId" clId="{5C64AAC5-B75F-4F2F-A45B-43CB48EE5F83}" dt="2022-11-28T02:02:46.781" v="265"/>
          <ac:spMkLst>
            <pc:docMk/>
            <pc:sldMk cId="4286795169" sldId="1017"/>
            <ac:spMk id="2" creationId="{E1B78A91-64EB-9848-4460-BC214F830EFB}"/>
          </ac:spMkLst>
        </pc:spChg>
      </pc:sldChg>
      <pc:sldChg chg="add del">
        <pc:chgData name="Cheng Ran" userId="dbeed8448c6bb12c" providerId="LiveId" clId="{5C64AAC5-B75F-4F2F-A45B-43CB48EE5F83}" dt="2022-11-28T01:22:45.579" v="84"/>
        <pc:sldMkLst>
          <pc:docMk/>
          <pc:sldMk cId="532713787" sldId="1018"/>
        </pc:sldMkLst>
      </pc:sldChg>
      <pc:sldChg chg="add del">
        <pc:chgData name="Cheng Ran" userId="dbeed8448c6bb12c" providerId="LiveId" clId="{5C64AAC5-B75F-4F2F-A45B-43CB48EE5F83}" dt="2022-11-28T01:22:45.579" v="84"/>
        <pc:sldMkLst>
          <pc:docMk/>
          <pc:sldMk cId="4012261397" sldId="1019"/>
        </pc:sldMkLst>
      </pc:sldChg>
      <pc:sldChg chg="modSp add del mod">
        <pc:chgData name="Cheng Ran" userId="dbeed8448c6bb12c" providerId="LiveId" clId="{5C64AAC5-B75F-4F2F-A45B-43CB48EE5F83}" dt="2022-11-28T01:22:45.579" v="84"/>
        <pc:sldMkLst>
          <pc:docMk/>
          <pc:sldMk cId="1436403700" sldId="1020"/>
        </pc:sldMkLst>
        <pc:spChg chg="mod">
          <ac:chgData name="Cheng Ran" userId="dbeed8448c6bb12c" providerId="LiveId" clId="{5C64AAC5-B75F-4F2F-A45B-43CB48EE5F83}" dt="2022-11-28T01:21:21.992" v="81" actId="20577"/>
          <ac:spMkLst>
            <pc:docMk/>
            <pc:sldMk cId="1436403700" sldId="1020"/>
            <ac:spMk id="3" creationId="{34C4DFCF-986F-084A-A4CA-1827BEF57AB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967086C5-CEC5-47F0-83F0-856B364B431D}" type="datetimeFigureOut">
              <a:rPr lang="en-US" altLang="en-US"/>
              <a:t>11/27/2022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20E07255-940D-4BDF-BD2F-B73D8A194996}" type="slidenum">
              <a:rPr lang="en-US" altLang="en-US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34487-1A6A-4FE7-847E-D06598E2322B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2D99C-A557-43A7-946E-F176689ED4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5900" indent="-215900">
              <a:lnSpc>
                <a:spcPct val="100000"/>
              </a:lnSpc>
            </a:pPr>
            <a:r>
              <a:rPr lang="en-US" altLang="zh-CN" dirty="0">
                <a:sym typeface="+mn-ea"/>
              </a:rPr>
              <a:t>In this chapter, I will introduce how to retrieve data from one table. Just from one table. I will introduce how to retrieve data from multiple table in next chapter.</a:t>
            </a:r>
            <a:endParaRPr lang="en-US" altLang="zh-CN" dirty="0"/>
          </a:p>
          <a:p>
            <a:pPr marL="215900" indent="-215900">
              <a:lnSpc>
                <a:spcPct val="100000"/>
              </a:lnSpc>
            </a:pPr>
            <a:endParaRPr lang="zh-CN" altLang="en-US" dirty="0"/>
          </a:p>
          <a:p>
            <a:pPr marL="215900" indent="-215900">
              <a:lnSpc>
                <a:spcPct val="100000"/>
              </a:lnSpc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2D99C-A557-43A7-946E-F176689ED48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86000" y="2819400"/>
            <a:ext cx="11506200" cy="2806787"/>
          </a:xfrm>
          <a:prstGeom prst="rect">
            <a:avLst/>
          </a:prstGeom>
        </p:spPr>
        <p:txBody>
          <a:bodyPr/>
          <a:lstStyle>
            <a:lvl1pPr algn="l">
              <a:defRPr sz="4600">
                <a:solidFill>
                  <a:srgbClr val="A2424F"/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5715000"/>
            <a:ext cx="11506200" cy="1676400"/>
          </a:xfr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3000">
                <a:latin typeface="Montserrat" panose="02000505000000020004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838200" y="1981200"/>
            <a:ext cx="12954000" cy="5334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buClr>
                <a:srgbClr val="A2424F"/>
              </a:buClr>
              <a:defRPr>
                <a:latin typeface="Lato" panose="020F0502020204030203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>
                <a:latin typeface="Lato" panose="020F0502020204030203" pitchFamily="34" charset="0"/>
              </a:defRPr>
            </a:lvl2pPr>
            <a:lvl3pPr>
              <a:buClr>
                <a:srgbClr val="F3A999"/>
              </a:buCl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838200" y="330200"/>
            <a:ext cx="12954000" cy="14224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solidFill>
                  <a:srgbClr val="A2424F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A2424F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 bwMode="auto">
          <a:xfrm flipV="1">
            <a:off x="2895600" y="1214438"/>
            <a:ext cx="0" cy="5867400"/>
          </a:xfrm>
          <a:prstGeom prst="line">
            <a:avLst/>
          </a:prstGeom>
          <a:noFill/>
          <a:ln w="19050" algn="ctr">
            <a:solidFill>
              <a:schemeClr val="accent3">
                <a:alpha val="43921"/>
              </a:schemeClr>
            </a:solidFill>
            <a:prstDash val="lg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00" y="2590800"/>
            <a:ext cx="10058400" cy="3048000"/>
          </a:xfrm>
        </p:spPr>
        <p:txBody>
          <a:bodyPr anchor="ctr"/>
          <a:lstStyle>
            <a:lvl1pPr marL="0" indent="0">
              <a:buNone/>
              <a:defRPr sz="4600">
                <a:solidFill>
                  <a:srgbClr val="A2424F"/>
                </a:solidFill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16736" y="7751742"/>
            <a:ext cx="2966725" cy="438150"/>
          </a:xfrm>
          <a:prstGeom prst="rect">
            <a:avLst/>
          </a:prstGeom>
        </p:spPr>
        <p:txBody>
          <a:bodyPr/>
          <a:lstStyle/>
          <a:p>
            <a:fld id="{71870A07-625F-4141-A252-1CF739E29EFB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23422" y="7885676"/>
            <a:ext cx="5787365" cy="30421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55970" y="7864752"/>
            <a:ext cx="1574430" cy="304216"/>
          </a:xfrm>
        </p:spPr>
        <p:txBody>
          <a:bodyPr/>
          <a:lstStyle/>
          <a:p>
            <a:fld id="{BFD3BF4F-535B-4E63-8066-DB812B2065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129540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/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7" name="Title Placeholder 3"/>
          <p:cNvSpPr>
            <a:spLocks noGrp="1"/>
          </p:cNvSpPr>
          <p:nvPr>
            <p:ph type="title"/>
          </p:nvPr>
        </p:nvSpPr>
        <p:spPr bwMode="auto">
          <a:xfrm>
            <a:off x="838200" y="330200"/>
            <a:ext cx="12954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2424F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5pPr>
      <a:lvl6pPr marL="653415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6pPr>
      <a:lvl7pPr marL="1306195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7pPr>
      <a:lvl8pPr marL="1959610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8pPr>
      <a:lvl9pPr marL="2612390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9pPr>
    </p:titleStyle>
    <p:bodyStyle>
      <a:lvl1pPr marL="335280" indent="-335280" algn="l" rtl="0" eaLnBrk="0" fontAlgn="base" hangingPunct="0">
        <a:spcBef>
          <a:spcPts val="400"/>
        </a:spcBef>
        <a:spcAft>
          <a:spcPts val="200"/>
        </a:spcAft>
        <a:buClr>
          <a:schemeClr val="bg2"/>
        </a:buClr>
        <a:buSzPct val="80000"/>
        <a:buChar char="•"/>
        <a:defRPr sz="30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7705" indent="-352425" algn="l" rtl="0" eaLnBrk="0" fontAlgn="base" hangingPunct="0">
        <a:spcBef>
          <a:spcPts val="400"/>
        </a:spcBef>
        <a:spcAft>
          <a:spcPts val="200"/>
        </a:spcAft>
        <a:buClr>
          <a:srgbClr val="ADD3F7"/>
        </a:buClr>
        <a:buSzPct val="90000"/>
        <a:buFont typeface="Times" panose="02020603050405020304" pitchFamily="18" charset="0"/>
        <a:buChar char="•"/>
        <a:defRPr sz="26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631950" indent="-325755" algn="l" rtl="0" eaLnBrk="0" fontAlgn="base" hangingPunct="0">
        <a:spcBef>
          <a:spcPts val="400"/>
        </a:spcBef>
        <a:spcAft>
          <a:spcPts val="200"/>
        </a:spcAft>
        <a:buClr>
          <a:schemeClr val="tx2"/>
        </a:buClr>
        <a:buSzPct val="90000"/>
        <a:buChar char="•"/>
        <a:defRPr sz="24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2284730" indent="-325755" algn="l" rtl="0" eaLnBrk="0" fontAlgn="base" hangingPunct="0">
        <a:spcBef>
          <a:spcPts val="400"/>
        </a:spcBef>
        <a:spcAft>
          <a:spcPts val="200"/>
        </a:spcAft>
        <a:buChar char="–"/>
        <a:defRPr sz="20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938780" indent="-325755" algn="l" rtl="0" eaLnBrk="0" fontAlgn="base" hangingPunct="0">
        <a:spcBef>
          <a:spcPts val="400"/>
        </a:spcBef>
        <a:spcAft>
          <a:spcPts val="200"/>
        </a:spcAft>
        <a:buChar char="»"/>
        <a:defRPr sz="20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3592195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6pPr>
      <a:lvl7pPr marL="4244975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7pPr>
      <a:lvl8pPr marL="4898390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8pPr>
      <a:lvl9pPr marL="5551170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41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9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61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39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80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58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78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ctrTitle"/>
          </p:nvPr>
        </p:nvSpPr>
        <p:spPr>
          <a:xfrm>
            <a:off x="914400" y="2144056"/>
            <a:ext cx="12801600" cy="1739900"/>
          </a:xfrm>
        </p:spPr>
        <p:txBody>
          <a:bodyPr/>
          <a:lstStyle/>
          <a:p>
            <a:pPr algn="ctr"/>
            <a:br>
              <a:rPr lang="en-US" altLang="en-US" sz="4000" b="1" dirty="0">
                <a:latin typeface="Lato" panose="020F0502020204030203" pitchFamily="34" charset="0"/>
              </a:rPr>
            </a:br>
            <a:r>
              <a:rPr lang="en-US" altLang="en-US" sz="4000" b="1" dirty="0">
                <a:latin typeface="Lato" panose="020F0502020204030203" pitchFamily="34" charset="0"/>
              </a:rPr>
              <a:t>Principles of Database Systems (</a:t>
            </a:r>
            <a:r>
              <a:rPr lang="en-US" altLang="en-US" sz="4000" b="1" dirty="0">
                <a:solidFill>
                  <a:srgbClr val="A2424F"/>
                </a:solidFill>
                <a:latin typeface="Lato" panose="020F0502020204030203" pitchFamily="34" charset="0"/>
              </a:rPr>
              <a:t>CS307)</a:t>
            </a:r>
            <a:br>
              <a:rPr lang="en-US" altLang="en-US" sz="4000" b="1" dirty="0">
                <a:solidFill>
                  <a:srgbClr val="A2424F"/>
                </a:solidFill>
                <a:latin typeface="Lato" panose="020F0502020204030203" pitchFamily="34" charset="0"/>
              </a:rPr>
            </a:br>
            <a:r>
              <a:rPr lang="en-US" altLang="en-US" sz="3200" dirty="0">
                <a:latin typeface="Lato" panose="020F0502020204030203" pitchFamily="34" charset="0"/>
              </a:rPr>
              <a:t>Lecture </a:t>
            </a:r>
            <a:r>
              <a:rPr lang="en-US" altLang="zh-CN" sz="3200" dirty="0">
                <a:latin typeface="Lato" panose="020F0502020204030203" pitchFamily="34" charset="0"/>
              </a:rPr>
              <a:t>11</a:t>
            </a:r>
            <a:r>
              <a:rPr lang="en-US" altLang="en-US" sz="3200" dirty="0">
                <a:latin typeface="Lato" panose="020F0502020204030203" pitchFamily="34" charset="0"/>
              </a:rPr>
              <a:t>:</a:t>
            </a:r>
            <a:r>
              <a:rPr lang="zh-CN" altLang="en-US" sz="3200" dirty="0">
                <a:latin typeface="Lato" panose="020F0502020204030203" pitchFamily="34" charset="0"/>
              </a:rPr>
              <a:t> </a:t>
            </a:r>
            <a:r>
              <a:rPr lang="en-US" altLang="zh-CN" sz="3200" dirty="0">
                <a:latin typeface="Lato" panose="020F0502020204030203" pitchFamily="34" charset="0"/>
              </a:rPr>
              <a:t>Physical Storage System;</a:t>
            </a:r>
            <a:r>
              <a:rPr lang="zh-CN" altLang="en-US" sz="3200" dirty="0">
                <a:latin typeface="Lato" panose="020F0502020204030203" pitchFamily="34" charset="0"/>
              </a:rPr>
              <a:t> </a:t>
            </a:r>
            <a:r>
              <a:rPr lang="en-US" altLang="zh-CN" sz="3200" dirty="0">
                <a:latin typeface="Lato" panose="020F0502020204030203" pitchFamily="34" charset="0"/>
              </a:rPr>
              <a:t>Trigger</a:t>
            </a:r>
            <a:endParaRPr lang="en-US" altLang="en-US" sz="4000" b="1" dirty="0">
              <a:solidFill>
                <a:srgbClr val="A2424F"/>
              </a:solidFill>
              <a:latin typeface="Lato" panose="020F0502020204030203" pitchFamily="34" charset="0"/>
            </a:endParaRPr>
          </a:p>
        </p:txBody>
      </p:sp>
      <p:sp>
        <p:nvSpPr>
          <p:cNvPr id="8194" name="Subtitle 2"/>
          <p:cNvSpPr>
            <a:spLocks noGrp="1" noChangeArrowheads="1"/>
          </p:cNvSpPr>
          <p:nvPr>
            <p:ph type="subTitle" idx="1"/>
          </p:nvPr>
        </p:nvSpPr>
        <p:spPr>
          <a:xfrm>
            <a:off x="1562100" y="4233206"/>
            <a:ext cx="11506200" cy="1981200"/>
          </a:xfrm>
        </p:spPr>
        <p:txBody>
          <a:bodyPr/>
          <a:lstStyle/>
          <a:p>
            <a:pPr algn="ctr">
              <a:lnSpc>
                <a:spcPct val="100000"/>
              </a:lnSpc>
              <a:spcAft>
                <a:spcPts val="200"/>
              </a:spcAft>
            </a:pPr>
            <a:r>
              <a:rPr lang="en-US" altLang="zh-CN" sz="3200" b="1" spc="-1" dirty="0">
                <a:latin typeface="Lato" panose="020F0502020204030203"/>
                <a:ea typeface="MS PGothic" panose="020B0600070205080204" pitchFamily="34" charset="-128"/>
              </a:rPr>
              <a:t>Ran Cheng</a:t>
            </a:r>
            <a:endParaRPr lang="de-DE" altLang="zh-CN" sz="2000" spc="-1" dirty="0">
              <a:latin typeface="Lato" panose="020F0502020204030203"/>
              <a:ea typeface="MS PGothic" panose="020B0600070205080204" pitchFamily="34" charset="-128"/>
            </a:endParaRPr>
          </a:p>
          <a:p>
            <a:pPr algn="ctr">
              <a:spcAft>
                <a:spcPts val="200"/>
              </a:spcAft>
            </a:pP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Department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of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Computer Science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and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Engineering</a:t>
            </a:r>
          </a:p>
          <a:p>
            <a:pPr algn="ctr">
              <a:spcAft>
                <a:spcPts val="200"/>
              </a:spcAft>
            </a:pP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Southern University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of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Science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and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Technology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62150" y="7543800"/>
            <a:ext cx="10706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Most contents are from slides made by Stéphane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Faroult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, Dr.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Yuxin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Ma and the authors of Database System Concepts (7</a:t>
            </a:r>
            <a:r>
              <a:rPr lang="en-US" sz="16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th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Edition).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Their original slides have been modified to adapt to the schedule of CS307 at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SUSTech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2886CC-4CA0-64D2-5771-93A5B1BDF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A2424F"/>
                </a:solidFill>
              </a:rPr>
              <a:t>Access time</a:t>
            </a:r>
            <a:r>
              <a:rPr lang="en-US" sz="2800" dirty="0"/>
              <a:t>: The time it takes from when a read or write request is issued to when data transfer begins. Consists of: </a:t>
            </a:r>
          </a:p>
          <a:p>
            <a:pPr lvl="1"/>
            <a:r>
              <a:rPr lang="en-US" sz="2400" dirty="0"/>
              <a:t>Seek time – time it takes to reposition the arm over the correct track. </a:t>
            </a:r>
          </a:p>
          <a:p>
            <a:pPr lvl="2"/>
            <a:r>
              <a:rPr lang="en-US" sz="2000" dirty="0"/>
              <a:t>Average seek time is 1/2 the worst case seek time.</a:t>
            </a:r>
          </a:p>
          <a:p>
            <a:pPr lvl="3"/>
            <a:r>
              <a:rPr lang="en-US" sz="1800" dirty="0"/>
              <a:t>Would be 1/3 if all tracks had the same number of sectors, and we ignore the time to start and stop arm movement</a:t>
            </a:r>
          </a:p>
          <a:p>
            <a:pPr lvl="2"/>
            <a:r>
              <a:rPr lang="en-US" sz="2000" dirty="0"/>
              <a:t>4 to 10 milliseconds on typical disks</a:t>
            </a:r>
          </a:p>
          <a:p>
            <a:pPr lvl="1"/>
            <a:r>
              <a:rPr lang="en-US" sz="2400" dirty="0"/>
              <a:t>Rotational latency – time it takes for the sector to be accessed to appear under the head. </a:t>
            </a:r>
          </a:p>
          <a:p>
            <a:pPr lvl="2"/>
            <a:r>
              <a:rPr lang="en-US" sz="2000" dirty="0"/>
              <a:t>4 to 11 milliseconds on typical disks (5400 to 15000 </a:t>
            </a:r>
            <a:r>
              <a:rPr lang="en-US" sz="2000" dirty="0" err="1"/>
              <a:t>r.p.m</a:t>
            </a:r>
            <a:r>
              <a:rPr lang="en-US" sz="2000" dirty="0"/>
              <a:t>.)</a:t>
            </a:r>
          </a:p>
          <a:p>
            <a:pPr lvl="2"/>
            <a:r>
              <a:rPr lang="en-US" sz="2000" dirty="0"/>
              <a:t>Average latency is 1/2 of the above latency.</a:t>
            </a:r>
          </a:p>
          <a:p>
            <a:pPr lvl="1"/>
            <a:r>
              <a:rPr lang="en-US" sz="2400" dirty="0"/>
              <a:t>Overall latency is </a:t>
            </a:r>
            <a:r>
              <a:rPr lang="en-US" sz="2400" dirty="0">
                <a:solidFill>
                  <a:srgbClr val="A2424F"/>
                </a:solidFill>
              </a:rPr>
              <a:t>5 to 20 msec </a:t>
            </a:r>
            <a:r>
              <a:rPr lang="en-US" sz="2400" dirty="0"/>
              <a:t>depending on disk model</a:t>
            </a:r>
          </a:p>
          <a:p>
            <a:r>
              <a:rPr lang="en-US" sz="2800" dirty="0">
                <a:solidFill>
                  <a:srgbClr val="A2424F"/>
                </a:solidFill>
              </a:rPr>
              <a:t>Data-transfer rate</a:t>
            </a:r>
            <a:r>
              <a:rPr lang="en-US" sz="2800" dirty="0"/>
              <a:t>: The rate at which data can be retrieved from or stored to the disk.</a:t>
            </a:r>
          </a:p>
          <a:p>
            <a:pPr lvl="1"/>
            <a:r>
              <a:rPr lang="en-US" sz="2400" dirty="0"/>
              <a:t>25 to 200 MB per second max rate, lower for inner tracks</a:t>
            </a:r>
          </a:p>
          <a:p>
            <a:endParaRPr lang="en-CN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5C7B6E-5C4D-F9AD-F0A9-CEB06BC0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Measures of Disks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61255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063CC-CBEA-CB35-583C-BB8A1E110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A2424F"/>
                </a:solidFill>
              </a:rPr>
              <a:t>Disk block</a:t>
            </a:r>
            <a:r>
              <a:rPr lang="en-US" sz="2400" dirty="0"/>
              <a:t> is a logical unit for storage allocation and retrieval</a:t>
            </a:r>
          </a:p>
          <a:p>
            <a:pPr lvl="1"/>
            <a:r>
              <a:rPr lang="en-US" sz="2000" dirty="0"/>
              <a:t>4 to 16 kilobytes typically</a:t>
            </a:r>
          </a:p>
          <a:p>
            <a:pPr lvl="2"/>
            <a:r>
              <a:rPr lang="en-US" sz="1800" dirty="0"/>
              <a:t>Smaller blocks: more transfers from disk</a:t>
            </a:r>
          </a:p>
          <a:p>
            <a:pPr lvl="2"/>
            <a:r>
              <a:rPr lang="en-US" sz="1800" dirty="0"/>
              <a:t>Larger blocks:  more space wasted due to partially filled blocks</a:t>
            </a:r>
          </a:p>
          <a:p>
            <a:r>
              <a:rPr lang="en-US" sz="2400" dirty="0">
                <a:solidFill>
                  <a:srgbClr val="A2424F"/>
                </a:solidFill>
              </a:rPr>
              <a:t>Sequential access pattern</a:t>
            </a:r>
          </a:p>
          <a:p>
            <a:pPr lvl="1"/>
            <a:r>
              <a:rPr lang="en-US" sz="2000" dirty="0"/>
              <a:t>Successive requests are for successive disk blocks</a:t>
            </a:r>
          </a:p>
          <a:p>
            <a:pPr lvl="1"/>
            <a:r>
              <a:rPr lang="en-US" sz="2000" dirty="0"/>
              <a:t>Disk seek required only for first block</a:t>
            </a:r>
          </a:p>
          <a:p>
            <a:r>
              <a:rPr lang="en-US" sz="2400" dirty="0">
                <a:solidFill>
                  <a:srgbClr val="A2424F"/>
                </a:solidFill>
              </a:rPr>
              <a:t>Random access pattern</a:t>
            </a:r>
          </a:p>
          <a:p>
            <a:pPr lvl="1"/>
            <a:r>
              <a:rPr lang="en-US" sz="2000" dirty="0"/>
              <a:t>Successive requests are for blocks that can be anywhere on disk</a:t>
            </a:r>
          </a:p>
          <a:p>
            <a:pPr lvl="1"/>
            <a:r>
              <a:rPr lang="en-US" sz="2000" dirty="0"/>
              <a:t>Each access requires a seek</a:t>
            </a:r>
          </a:p>
          <a:p>
            <a:pPr lvl="1"/>
            <a:r>
              <a:rPr lang="en-US" sz="2000" dirty="0"/>
              <a:t>Transfer rates are low since a lot of time is wasted in seeks</a:t>
            </a:r>
          </a:p>
          <a:p>
            <a:r>
              <a:rPr lang="en-US" sz="2400" u="sng" dirty="0"/>
              <a:t>I/O operations per second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A2424F"/>
                </a:solidFill>
              </a:rPr>
              <a:t>IOPS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Number of random block reads that a disk can support per second</a:t>
            </a:r>
          </a:p>
          <a:p>
            <a:pPr lvl="1"/>
            <a:r>
              <a:rPr lang="en-US" sz="2000" dirty="0">
                <a:solidFill>
                  <a:srgbClr val="A2424F"/>
                </a:solidFill>
              </a:rPr>
              <a:t>50 to 200 IOPS </a:t>
            </a:r>
            <a:r>
              <a:rPr lang="en-US" sz="2000" dirty="0"/>
              <a:t>on current generation magnetic disks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538644-B1E7-E70D-6961-5906AF800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Measures of Disks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14D94-1400-53A4-CAED-0C6520FD7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" t="2197" r="4000" b="3297"/>
          <a:stretch/>
        </p:blipFill>
        <p:spPr>
          <a:xfrm>
            <a:off x="9906000" y="2133600"/>
            <a:ext cx="3276600" cy="3276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472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2D1E72-14A7-7811-6ED2-B8D3E8FB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A2424F"/>
                </a:solidFill>
              </a:rPr>
              <a:t>Mean time to failure (MTTF)</a:t>
            </a:r>
            <a:r>
              <a:rPr lang="en-US" dirty="0"/>
              <a:t> – the average time the disk is expected to run continuously without any failure.</a:t>
            </a:r>
          </a:p>
          <a:p>
            <a:pPr lvl="1"/>
            <a:r>
              <a:rPr lang="en-US" dirty="0"/>
              <a:t>Typically, 3 to 5 years</a:t>
            </a:r>
          </a:p>
          <a:p>
            <a:pPr lvl="1"/>
            <a:r>
              <a:rPr lang="en-US" dirty="0"/>
              <a:t>Probability of failure of new disks is quite low, corresponding to a “theoretical MTTF” of 500,000 to 1,200,000 hours for a new disk</a:t>
            </a:r>
          </a:p>
          <a:p>
            <a:pPr lvl="2"/>
            <a:r>
              <a:rPr lang="en-US" dirty="0"/>
              <a:t>E.g., an MTTF of 1,200,000 hours for a new disk means that given 1000 relatively new disks, on an average one will fail every 1200 hours</a:t>
            </a:r>
          </a:p>
          <a:p>
            <a:pPr lvl="1"/>
            <a:r>
              <a:rPr lang="en-US" dirty="0"/>
              <a:t>MTTF decreases as disk ages</a:t>
            </a:r>
          </a:p>
          <a:p>
            <a:endParaRPr lang="en-US" dirty="0"/>
          </a:p>
          <a:p>
            <a:endParaRPr lang="en-US" dirty="0"/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7536CF-7DD3-6D4E-6A42-AA6C1936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Measures of Disks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88088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DEAB3C-D396-A970-0442-7A764B8DA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NOR flash vs NAND flash</a:t>
            </a:r>
          </a:p>
          <a:p>
            <a:r>
              <a:rPr lang="en-US" sz="2800" dirty="0"/>
              <a:t>NAND flash </a:t>
            </a:r>
          </a:p>
          <a:p>
            <a:pPr lvl="1"/>
            <a:r>
              <a:rPr lang="en-US" sz="2400" dirty="0"/>
              <a:t>Used widely for storage, cheaper than NOR flash</a:t>
            </a:r>
          </a:p>
          <a:p>
            <a:pPr lvl="1"/>
            <a:r>
              <a:rPr lang="en-US" sz="2400" dirty="0"/>
              <a:t>Requires page-at-a-time read (page: 512 bytes to 4 KB)</a:t>
            </a:r>
          </a:p>
          <a:p>
            <a:pPr lvl="2"/>
            <a:r>
              <a:rPr lang="en-US" sz="2000" dirty="0"/>
              <a:t>20 to 100 microseconds for a page read</a:t>
            </a:r>
          </a:p>
          <a:p>
            <a:pPr lvl="2"/>
            <a:r>
              <a:rPr lang="en-US" sz="2000" dirty="0"/>
              <a:t>Not much difference between sequential and random read</a:t>
            </a:r>
          </a:p>
          <a:p>
            <a:pPr lvl="1"/>
            <a:r>
              <a:rPr lang="en-US" sz="2400" dirty="0"/>
              <a:t>Page can only be </a:t>
            </a:r>
            <a:r>
              <a:rPr lang="en-US" sz="2400" dirty="0">
                <a:solidFill>
                  <a:srgbClr val="A2424F"/>
                </a:solidFill>
              </a:rPr>
              <a:t>written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A2424F"/>
                </a:solidFill>
              </a:rPr>
              <a:t>once</a:t>
            </a:r>
          </a:p>
          <a:p>
            <a:pPr lvl="2"/>
            <a:r>
              <a:rPr lang="en-US" sz="2000" dirty="0"/>
              <a:t>Must be erased to allow rewrite</a:t>
            </a:r>
          </a:p>
          <a:p>
            <a:r>
              <a:rPr lang="en-US" sz="2800" dirty="0"/>
              <a:t>Solid state disks (SSD)</a:t>
            </a:r>
          </a:p>
          <a:p>
            <a:pPr lvl="1"/>
            <a:r>
              <a:rPr lang="en-US" sz="2400" dirty="0"/>
              <a:t>Use standard block-oriented disk interfaces, but store data on multiple flash storage devices internally</a:t>
            </a:r>
          </a:p>
          <a:p>
            <a:pPr lvl="1"/>
            <a:r>
              <a:rPr lang="en-US" sz="2400" dirty="0"/>
              <a:t>Transfer rate of up to 500 MB/sec using SATA, and </a:t>
            </a:r>
            <a:r>
              <a:rPr lang="en-US" sz="2400" u="sng" dirty="0">
                <a:solidFill>
                  <a:srgbClr val="A2424F"/>
                </a:solidFill>
              </a:rPr>
              <a:t>up to</a:t>
            </a:r>
            <a:r>
              <a:rPr lang="en-US" sz="2400" dirty="0"/>
              <a:t> 3 GB/sec using </a:t>
            </a:r>
            <a:r>
              <a:rPr lang="en-US" sz="2400" dirty="0" err="1"/>
              <a:t>NVMe</a:t>
            </a:r>
            <a:r>
              <a:rPr lang="en-US" sz="2400" dirty="0"/>
              <a:t> PCIe</a:t>
            </a:r>
          </a:p>
          <a:p>
            <a:endParaRPr lang="en-CN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25AD70-CA6D-901B-E45C-FC098CF1F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Storage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45444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AED96B-F1A9-96E4-3954-AB0A72625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Erase happens in units of erase block </a:t>
            </a:r>
          </a:p>
          <a:p>
            <a:pPr lvl="1"/>
            <a:r>
              <a:rPr lang="en-US" sz="2000" dirty="0"/>
              <a:t>Takes 2 to 5 </a:t>
            </a:r>
            <a:r>
              <a:rPr lang="en-US" sz="2000" dirty="0" err="1"/>
              <a:t>millisecs</a:t>
            </a:r>
            <a:endParaRPr lang="en-US" sz="2000" dirty="0"/>
          </a:p>
          <a:p>
            <a:pPr lvl="1"/>
            <a:r>
              <a:rPr lang="en-US" sz="2000" dirty="0"/>
              <a:t>Erase block typically 256 KB to 1 MB (128 to 256 pages)</a:t>
            </a:r>
          </a:p>
          <a:p>
            <a:r>
              <a:rPr lang="en-US" sz="2400" dirty="0">
                <a:solidFill>
                  <a:srgbClr val="A2424F"/>
                </a:solidFill>
              </a:rPr>
              <a:t>Remapping</a:t>
            </a:r>
            <a:r>
              <a:rPr lang="en-US" sz="2400" dirty="0"/>
              <a:t> of </a:t>
            </a:r>
            <a:r>
              <a:rPr lang="en-US" sz="2400" u="sng" dirty="0"/>
              <a:t>logical page addresses</a:t>
            </a:r>
            <a:r>
              <a:rPr lang="en-US" sz="2400" dirty="0"/>
              <a:t> to </a:t>
            </a:r>
            <a:r>
              <a:rPr lang="en-US" sz="2400" u="sng" dirty="0"/>
              <a:t>physical page addresses</a:t>
            </a:r>
            <a:r>
              <a:rPr lang="en-US" sz="2400" dirty="0"/>
              <a:t> avoids waiting for erase</a:t>
            </a:r>
          </a:p>
          <a:p>
            <a:r>
              <a:rPr lang="en-US" sz="2400" dirty="0">
                <a:solidFill>
                  <a:srgbClr val="A2424F"/>
                </a:solidFill>
              </a:rPr>
              <a:t>Flash translation table</a:t>
            </a:r>
            <a:r>
              <a:rPr lang="en-US" sz="2400" dirty="0"/>
              <a:t> </a:t>
            </a:r>
            <a:r>
              <a:rPr lang="en-US" sz="2400" u="sng" dirty="0"/>
              <a:t>tracks mapping</a:t>
            </a:r>
          </a:p>
          <a:p>
            <a:pPr lvl="1"/>
            <a:r>
              <a:rPr lang="en-US" sz="2000" dirty="0"/>
              <a:t>Also stored in a label field of flash page</a:t>
            </a:r>
          </a:p>
          <a:p>
            <a:pPr lvl="1"/>
            <a:r>
              <a:rPr lang="en-US" sz="2000" dirty="0"/>
              <a:t>Remapping carried out by flash translation layer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After 100,000 to 1,000,000 erases, erase block becomes unreliable and cannot be used</a:t>
            </a:r>
          </a:p>
          <a:p>
            <a:pPr lvl="1"/>
            <a:r>
              <a:rPr lang="en-US" sz="2000" dirty="0"/>
              <a:t>Wear leveling</a:t>
            </a:r>
          </a:p>
          <a:p>
            <a:endParaRPr lang="en-CN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415563-6D32-D982-660F-3867BF2D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Storage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07335-A3FF-2F3B-381C-1E87990C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886200"/>
            <a:ext cx="541537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07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38A931-D101-1069-D25D-18D894622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Random reads/writes per second</a:t>
            </a:r>
          </a:p>
          <a:p>
            <a:pPr lvl="1"/>
            <a:r>
              <a:rPr lang="en-US" sz="2000" dirty="0"/>
              <a:t>Typical 4 KB reads:  10,000 reads per second (10,000 IOPS)</a:t>
            </a:r>
          </a:p>
          <a:p>
            <a:pPr lvl="1"/>
            <a:r>
              <a:rPr lang="en-US" sz="2000" dirty="0"/>
              <a:t>Typical  4KB writes: 40,000 IOPS</a:t>
            </a:r>
          </a:p>
          <a:p>
            <a:pPr lvl="1"/>
            <a:r>
              <a:rPr lang="en-US" sz="2000" dirty="0"/>
              <a:t>SSDs support parallel reads</a:t>
            </a:r>
          </a:p>
          <a:p>
            <a:pPr lvl="2"/>
            <a:r>
              <a:rPr lang="en-US" sz="1800" dirty="0"/>
              <a:t>Typical 4KB reads: </a:t>
            </a:r>
          </a:p>
          <a:p>
            <a:pPr lvl="3"/>
            <a:r>
              <a:rPr lang="en-US" sz="1600" dirty="0"/>
              <a:t>100,000 IOPS with 32 requests in parallel (QD-32) on SATA</a:t>
            </a:r>
          </a:p>
          <a:p>
            <a:pPr lvl="3"/>
            <a:r>
              <a:rPr lang="en-US" sz="1600" dirty="0">
                <a:solidFill>
                  <a:srgbClr val="A2424F"/>
                </a:solidFill>
              </a:rPr>
              <a:t>350,000</a:t>
            </a:r>
            <a:r>
              <a:rPr lang="en-US" sz="1600" dirty="0"/>
              <a:t> IOPS with QD-32 on </a:t>
            </a:r>
            <a:r>
              <a:rPr lang="en-US" sz="1600" dirty="0" err="1"/>
              <a:t>NVMe</a:t>
            </a:r>
            <a:r>
              <a:rPr lang="en-US" sz="1600" dirty="0"/>
              <a:t> PCIe</a:t>
            </a:r>
          </a:p>
          <a:p>
            <a:pPr lvl="2"/>
            <a:r>
              <a:rPr lang="en-US" sz="1800" dirty="0"/>
              <a:t>Typical 4KB writes:</a:t>
            </a:r>
          </a:p>
          <a:p>
            <a:pPr lvl="3"/>
            <a:r>
              <a:rPr lang="en-US" sz="1600" dirty="0"/>
              <a:t>100,000 IOPS with QD-32, even higher on some models</a:t>
            </a:r>
          </a:p>
          <a:p>
            <a:r>
              <a:rPr lang="en-US" sz="2400" dirty="0"/>
              <a:t>Data transfer rate for sequential reads/writes</a:t>
            </a:r>
          </a:p>
          <a:p>
            <a:pPr lvl="1"/>
            <a:r>
              <a:rPr lang="en-US" sz="2000" dirty="0"/>
              <a:t>400 MB/sec for SATA3, 2 to 3 GB/sec using </a:t>
            </a:r>
            <a:r>
              <a:rPr lang="en-US" sz="2000" dirty="0" err="1">
                <a:solidFill>
                  <a:srgbClr val="A2424F"/>
                </a:solidFill>
              </a:rPr>
              <a:t>NVMe</a:t>
            </a:r>
            <a:r>
              <a:rPr lang="en-US" sz="2000" dirty="0">
                <a:solidFill>
                  <a:srgbClr val="A2424F"/>
                </a:solidFill>
              </a:rPr>
              <a:t> PCIe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A2424F"/>
                </a:solidFill>
              </a:rPr>
              <a:t>Hybrid disks</a:t>
            </a:r>
            <a:r>
              <a:rPr lang="en-US" sz="2400" dirty="0"/>
              <a:t>: Combine small amount of flash cache with larger magnetic disk</a:t>
            </a:r>
          </a:p>
          <a:p>
            <a:endParaRPr lang="en-CN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8C5ECF-792D-828E-526B-AC2971A1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SSD Performance Metrics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5581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9288EC-661C-B5DC-DA30-B98F5A669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A2424F"/>
                </a:solidFill>
              </a:rPr>
              <a:t>Hold large volumes of data </a:t>
            </a:r>
            <a:r>
              <a:rPr lang="en-US" sz="2400" dirty="0"/>
              <a:t>and provide high transfer rates</a:t>
            </a:r>
          </a:p>
          <a:p>
            <a:pPr lvl="1"/>
            <a:r>
              <a:rPr lang="en-US" sz="2000" dirty="0"/>
              <a:t>Few GB for DAT (Digital Audio Tape) format, 10-40 GB with DLT (Digital Linear Tape) format, 100 GB+ with Ultrium format, and 330 GB with </a:t>
            </a:r>
            <a:r>
              <a:rPr lang="en-US" sz="2000" dirty="0" err="1"/>
              <a:t>Ampex</a:t>
            </a:r>
            <a:r>
              <a:rPr lang="en-US" sz="2000" dirty="0"/>
              <a:t> helical scan format</a:t>
            </a:r>
          </a:p>
          <a:p>
            <a:pPr lvl="1"/>
            <a:r>
              <a:rPr lang="en-US" sz="2000" dirty="0"/>
              <a:t>Transfer rates from few to 10s of MB/s</a:t>
            </a:r>
          </a:p>
          <a:p>
            <a:r>
              <a:rPr lang="en-US" sz="2400" dirty="0">
                <a:solidFill>
                  <a:srgbClr val="A2424F"/>
                </a:solidFill>
              </a:rPr>
              <a:t>Tapes are cheap</a:t>
            </a:r>
            <a:r>
              <a:rPr lang="en-US" sz="2400" dirty="0"/>
              <a:t>, but </a:t>
            </a:r>
            <a:r>
              <a:rPr lang="en-US" sz="2400" u="sng" dirty="0"/>
              <a:t>cost of drives is very high</a:t>
            </a:r>
          </a:p>
          <a:p>
            <a:r>
              <a:rPr lang="en-US" sz="2400" dirty="0">
                <a:solidFill>
                  <a:srgbClr val="A2424F"/>
                </a:solidFill>
              </a:rPr>
              <a:t>Very slow access </a:t>
            </a:r>
            <a:r>
              <a:rPr lang="en-US" sz="2400" dirty="0"/>
              <a:t>time in comparison to magnetic and optical disks</a:t>
            </a:r>
          </a:p>
          <a:p>
            <a:pPr lvl="1"/>
            <a:r>
              <a:rPr lang="en-US" sz="2000" dirty="0"/>
              <a:t>limited to sequential access.</a:t>
            </a:r>
          </a:p>
          <a:p>
            <a:pPr lvl="1"/>
            <a:r>
              <a:rPr lang="en-US" sz="2000" dirty="0"/>
              <a:t>Some formats (</a:t>
            </a:r>
            <a:r>
              <a:rPr lang="en-US" sz="2000" dirty="0" err="1"/>
              <a:t>Accelis</a:t>
            </a:r>
            <a:r>
              <a:rPr lang="en-US" sz="2000" dirty="0"/>
              <a:t>) provide faster seek (10s of seconds) at cost of lower capacity</a:t>
            </a:r>
          </a:p>
          <a:p>
            <a:r>
              <a:rPr lang="en-US" sz="2400" dirty="0">
                <a:solidFill>
                  <a:srgbClr val="A2424F"/>
                </a:solidFill>
              </a:rPr>
              <a:t>Used mainly for backup</a:t>
            </a:r>
            <a:r>
              <a:rPr lang="en-US" sz="2400" dirty="0"/>
              <a:t>, for storage of infrequently used information, and as </a:t>
            </a:r>
            <a:r>
              <a:rPr lang="en-US" sz="2400" dirty="0">
                <a:solidFill>
                  <a:srgbClr val="A2424F"/>
                </a:solidFill>
              </a:rPr>
              <a:t>an off-line medium</a:t>
            </a:r>
            <a:r>
              <a:rPr lang="en-US" sz="2400" dirty="0"/>
              <a:t> </a:t>
            </a:r>
            <a:r>
              <a:rPr lang="en-US" sz="2400" u="sng" dirty="0"/>
              <a:t>for transferring information from one system to another</a:t>
            </a:r>
            <a:r>
              <a:rPr lang="en-US" sz="2400" dirty="0"/>
              <a:t>.</a:t>
            </a:r>
          </a:p>
          <a:p>
            <a:r>
              <a:rPr lang="en-US" sz="2400" dirty="0"/>
              <a:t>Tape jukeboxes used for very large capacity storage</a:t>
            </a:r>
          </a:p>
          <a:p>
            <a:pPr lvl="1"/>
            <a:r>
              <a:rPr lang="en-US" sz="2000" dirty="0"/>
              <a:t>Multiple petaby</a:t>
            </a:r>
            <a:r>
              <a:rPr lang="en-US" altLang="zh-CN" sz="2000" dirty="0"/>
              <a:t>t</a:t>
            </a:r>
            <a:r>
              <a:rPr lang="en-US" sz="2000" dirty="0"/>
              <a:t>es (</a:t>
            </a:r>
            <a:r>
              <a:rPr lang="en-US" sz="2000" dirty="0">
                <a:solidFill>
                  <a:srgbClr val="A2424F"/>
                </a:solidFill>
              </a:rPr>
              <a:t>10^15 bytes</a:t>
            </a:r>
            <a:r>
              <a:rPr lang="en-US" sz="2000" dirty="0"/>
              <a:t>)</a:t>
            </a:r>
          </a:p>
          <a:p>
            <a:endParaRPr lang="en-CN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C5A52F-F1B8-5D48-B98C-9EB7E57F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Storage Class Memory: </a:t>
            </a:r>
            <a:r>
              <a:rPr lang="en-US" dirty="0"/>
              <a:t>Magnetic Tapes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20023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D4FEA4-642B-F522-CD3F-C22D9AF1E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6705600" cy="5334000"/>
          </a:xfrm>
        </p:spPr>
        <p:txBody>
          <a:bodyPr/>
          <a:lstStyle/>
          <a:p>
            <a:r>
              <a:rPr lang="en-US" dirty="0"/>
              <a:t>3D-XPoint memory technology pioneered by Intel</a:t>
            </a:r>
          </a:p>
          <a:p>
            <a:r>
              <a:rPr lang="en-US" dirty="0"/>
              <a:t>Available as Intel Optane</a:t>
            </a:r>
          </a:p>
          <a:p>
            <a:pPr lvl="1"/>
            <a:r>
              <a:rPr lang="en-US" dirty="0"/>
              <a:t>SSD interface shipped from 2017</a:t>
            </a:r>
          </a:p>
          <a:p>
            <a:pPr lvl="2"/>
            <a:r>
              <a:rPr lang="en-US" dirty="0"/>
              <a:t>Allows lower latency than flash SSDs</a:t>
            </a:r>
          </a:p>
          <a:p>
            <a:pPr lvl="1"/>
            <a:r>
              <a:rPr lang="en-US" dirty="0"/>
              <a:t>Non-volatile memory interface announced in 2018</a:t>
            </a:r>
          </a:p>
          <a:p>
            <a:pPr lvl="2"/>
            <a:r>
              <a:rPr lang="en-US" dirty="0"/>
              <a:t>Supports direct access to words, at speeds comparable to main-memory speeds</a:t>
            </a:r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FADDC2-B772-CD3C-11AA-2F2CB0B3F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Storage Class Memory: 3D-XPoint</a:t>
            </a:r>
            <a:endParaRPr lang="en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CEBDE4-4B16-38ED-3695-19075459B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590800"/>
            <a:ext cx="6303264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96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3C6E10-61E5-80D8-E651-35F85A2DC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RAID: Redundant Arrays of Independent Disks </a:t>
            </a:r>
          </a:p>
          <a:p>
            <a:pPr lvl="1"/>
            <a:r>
              <a:rPr lang="en-US" altLang="zh-CN" sz="2400" dirty="0"/>
              <a:t>D</a:t>
            </a:r>
            <a:r>
              <a:rPr lang="en-US" sz="2400" dirty="0"/>
              <a:t>isk organization techniques that manage a large numbers of disks, providing a view of a single disk of </a:t>
            </a:r>
          </a:p>
          <a:p>
            <a:pPr lvl="2"/>
            <a:r>
              <a:rPr lang="en-US" sz="2000" dirty="0"/>
              <a:t>high capacity and high speed  by using multiple disks in parallel,  </a:t>
            </a:r>
          </a:p>
          <a:p>
            <a:pPr lvl="2"/>
            <a:r>
              <a:rPr lang="en-US" sz="2000" dirty="0"/>
              <a:t>high reliability by storing data redundantly, so that data can be recovered even if  a disk fails </a:t>
            </a:r>
          </a:p>
          <a:p>
            <a:r>
              <a:rPr lang="en-US" sz="2800" dirty="0"/>
              <a:t>The chance that some disk out of a set of N disks will fail is much higher than the chance that a specific single disk will fail.</a:t>
            </a:r>
          </a:p>
          <a:p>
            <a:pPr lvl="1"/>
            <a:r>
              <a:rPr lang="en-US" sz="2400" dirty="0"/>
              <a:t>e.g., a system with 100 disks, each with MTTF (Mean Time To Failure) of 100,000 hours (approx.  11 years), will have a system MTTF of 1000 hours (approx. 41 days)</a:t>
            </a:r>
          </a:p>
          <a:p>
            <a:pPr lvl="1"/>
            <a:r>
              <a:rPr lang="en-US" sz="2400" dirty="0"/>
              <a:t>Techniques for </a:t>
            </a:r>
            <a:r>
              <a:rPr lang="en-US" sz="2400" dirty="0">
                <a:solidFill>
                  <a:srgbClr val="A2424F"/>
                </a:solidFill>
              </a:rPr>
              <a:t>using redundancy to avoid data loss </a:t>
            </a:r>
            <a:r>
              <a:rPr lang="en-US" sz="2400" dirty="0"/>
              <a:t>are critical with large numbers of disks</a:t>
            </a:r>
          </a:p>
          <a:p>
            <a:endParaRPr lang="en-CN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8191FC-FA5E-31CD-9932-503E1E982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5233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1BD7D3-E800-8B5C-2579-6BD130F02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Redundancy – store extra information that can be used to rebuild information lost in a disk failure</a:t>
            </a:r>
          </a:p>
          <a:p>
            <a:pPr lvl="1"/>
            <a:r>
              <a:rPr lang="en-US" sz="2400" dirty="0"/>
              <a:t>E.g., Mirroring (or shadowing)</a:t>
            </a:r>
          </a:p>
          <a:p>
            <a:pPr lvl="2"/>
            <a:r>
              <a:rPr lang="en-US" sz="2000" dirty="0"/>
              <a:t>Duplicate every disk.  Logical disk consists of two physical disks.</a:t>
            </a:r>
          </a:p>
          <a:p>
            <a:pPr lvl="2"/>
            <a:r>
              <a:rPr lang="en-US" sz="2000" dirty="0"/>
              <a:t>Every write is carried out on both disks</a:t>
            </a:r>
          </a:p>
          <a:p>
            <a:pPr lvl="3"/>
            <a:r>
              <a:rPr lang="en-US" sz="1800" dirty="0"/>
              <a:t>Reads can take place from either disk</a:t>
            </a:r>
          </a:p>
          <a:p>
            <a:pPr lvl="2"/>
            <a:r>
              <a:rPr lang="en-US" sz="2000" dirty="0"/>
              <a:t>If one disk in a pair fails, data still available in the other</a:t>
            </a:r>
          </a:p>
          <a:p>
            <a:pPr lvl="3"/>
            <a:r>
              <a:rPr lang="en-US" sz="1800" dirty="0"/>
              <a:t>Data loss would occur only if a disk fails, and its mirror disk also fails before the system is repaired</a:t>
            </a:r>
          </a:p>
          <a:p>
            <a:pPr lvl="3"/>
            <a:r>
              <a:rPr lang="en-US" sz="1800" dirty="0"/>
              <a:t>Probability of combined event is very small </a:t>
            </a:r>
          </a:p>
          <a:p>
            <a:pPr lvl="3"/>
            <a:r>
              <a:rPr lang="en-US" sz="1800" dirty="0"/>
              <a:t>Except for dependent failure modes such as fire or building collapse or electrical power surges</a:t>
            </a:r>
          </a:p>
          <a:p>
            <a:pPr lvl="1"/>
            <a:r>
              <a:rPr lang="en-US" sz="2400" dirty="0"/>
              <a:t>Mean time to data loss depends on mean time to failure, and mean time to repair</a:t>
            </a:r>
          </a:p>
          <a:p>
            <a:pPr lvl="2"/>
            <a:r>
              <a:rPr lang="en-US" sz="2000" dirty="0"/>
              <a:t>E.g., MTTF of 100,000 hours, mean time to repair of 10 hours gives mean time to data loss of 500*106 hours (or 57,000 years) for a mirrored pair of disks (ignoring dependent failure modes)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20F00E-0AF9-1C3F-0184-136A2BCE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of Reliability via Redundancy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7229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4DFCF-986F-084A-A4CA-1827BEF5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00"/>
            <a:ext cx="12954000" cy="1422400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Physical Storage System</a:t>
            </a:r>
            <a:endParaRPr lang="en-CN" sz="5400" dirty="0"/>
          </a:p>
        </p:txBody>
      </p:sp>
    </p:spTree>
    <p:extLst>
      <p:ext uri="{BB962C8B-B14F-4D97-AF65-F5344CB8AC3E}">
        <p14:creationId xmlns:p14="http://schemas.microsoft.com/office/powerpoint/2010/main" val="1436403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B78A91-64EB-9848-4460-BC214F830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Schemes to provide redundancy at lower cost by using disk striping combined with parity bits</a:t>
            </a:r>
          </a:p>
          <a:p>
            <a:pPr lvl="1"/>
            <a:r>
              <a:rPr lang="en-US" sz="2400" dirty="0"/>
              <a:t>Different RAID organizations, or RAID levels, have differing cost, performance and reliability characteristics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>
                <a:solidFill>
                  <a:srgbClr val="A2424F"/>
                </a:solidFill>
              </a:rPr>
              <a:t>RAID 0</a:t>
            </a:r>
            <a:r>
              <a:rPr lang="en-US" sz="2400" dirty="0"/>
              <a:t>: Block striping (</a:t>
            </a:r>
            <a:r>
              <a:rPr lang="zh-CN" altLang="en-US" sz="2400"/>
              <a:t>分段</a:t>
            </a:r>
            <a:r>
              <a:rPr lang="en-US" sz="2400"/>
              <a:t>); </a:t>
            </a:r>
            <a:r>
              <a:rPr lang="en-US" sz="2400" dirty="0"/>
              <a:t>non-redundant</a:t>
            </a:r>
          </a:p>
          <a:p>
            <a:pPr lvl="1"/>
            <a:r>
              <a:rPr lang="en-US" sz="2400" dirty="0">
                <a:solidFill>
                  <a:srgbClr val="A2424F"/>
                </a:solidFill>
              </a:rPr>
              <a:t>RAID 1</a:t>
            </a:r>
            <a:r>
              <a:rPr lang="en-US" sz="2400" dirty="0"/>
              <a:t>: Mirrored disks with block striping</a:t>
            </a:r>
          </a:p>
          <a:p>
            <a:pPr lvl="1"/>
            <a:r>
              <a:rPr lang="en-US" sz="2400" dirty="0">
                <a:solidFill>
                  <a:srgbClr val="A2424F"/>
                </a:solidFill>
              </a:rPr>
              <a:t>RAID 10</a:t>
            </a:r>
            <a:r>
              <a:rPr lang="en-US" sz="2400" dirty="0"/>
              <a:t>: Combination of striping and mirroring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>
                <a:solidFill>
                  <a:srgbClr val="1086B9"/>
                </a:solidFill>
              </a:rPr>
              <a:t>RAID 5</a:t>
            </a:r>
            <a:r>
              <a:rPr lang="en-US" sz="2400" dirty="0"/>
              <a:t>: Block-interleaved distributed parity</a:t>
            </a:r>
          </a:p>
          <a:p>
            <a:pPr lvl="1"/>
            <a:r>
              <a:rPr lang="en-US" sz="2400" dirty="0">
                <a:solidFill>
                  <a:srgbClr val="1086B9"/>
                </a:solidFill>
              </a:rPr>
              <a:t>RAID 6</a:t>
            </a:r>
            <a:r>
              <a:rPr lang="en-US" sz="2400" dirty="0"/>
              <a:t>: P+Q Redundancy scheme</a:t>
            </a:r>
          </a:p>
          <a:p>
            <a:endParaRPr lang="en-CN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008BA6-653B-5C82-7B2F-D214BA2C2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RAID Levels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49F1497-28D7-E973-6540-CC9E129F79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619" b="25063"/>
          <a:stretch/>
        </p:blipFill>
        <p:spPr>
          <a:xfrm>
            <a:off x="2057400" y="6934665"/>
            <a:ext cx="5010472" cy="121827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90F8A64-56C7-8DA7-2E4B-B5C9348C15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3244"/>
          <a:stretch/>
        </p:blipFill>
        <p:spPr>
          <a:xfrm>
            <a:off x="8534400" y="4114800"/>
            <a:ext cx="4824530" cy="20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5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B84097-6D90-718B-BAC5-5FDFF516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A2424F"/>
                </a:solidFill>
              </a:rPr>
              <a:t>Buffering</a:t>
            </a:r>
          </a:p>
          <a:p>
            <a:pPr lvl="1"/>
            <a:r>
              <a:rPr lang="en-US" dirty="0"/>
              <a:t>In-memory buffer to cache disk blocks</a:t>
            </a:r>
          </a:p>
          <a:p>
            <a:r>
              <a:rPr lang="en-US" dirty="0">
                <a:solidFill>
                  <a:srgbClr val="A2424F"/>
                </a:solidFill>
              </a:rPr>
              <a:t>Read-ahead</a:t>
            </a:r>
          </a:p>
          <a:p>
            <a:pPr lvl="1"/>
            <a:r>
              <a:rPr lang="en-US" dirty="0"/>
              <a:t>Read extra blocks from a track in anticipation that they will be requested soon</a:t>
            </a:r>
          </a:p>
          <a:p>
            <a:r>
              <a:rPr lang="en-US" dirty="0">
                <a:solidFill>
                  <a:srgbClr val="A2424F"/>
                </a:solidFill>
              </a:rPr>
              <a:t>Disk-arm-scheduling algorithms</a:t>
            </a:r>
          </a:p>
          <a:p>
            <a:pPr lvl="1"/>
            <a:r>
              <a:rPr lang="en-US" dirty="0"/>
              <a:t>Re-order block requests so that disk arm movement is minimized </a:t>
            </a:r>
          </a:p>
          <a:p>
            <a:pPr lvl="1"/>
            <a:r>
              <a:rPr lang="en-US" dirty="0"/>
              <a:t>E.g., elevator algorithm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98623B-7B30-3B2C-FD76-6470D162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of Disk-Block Access</a:t>
            </a:r>
            <a:endParaRPr lang="en-C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E2C72B-4D2F-DA42-6C6C-F4CCB8FB2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5518196"/>
            <a:ext cx="7480300" cy="17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13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FF37EF-CB25-A7E9-46C9-51BE8637E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A2424F"/>
                </a:solidFill>
              </a:rPr>
              <a:t>File organization</a:t>
            </a:r>
          </a:p>
          <a:p>
            <a:pPr lvl="1"/>
            <a:r>
              <a:rPr lang="en-US" sz="2400" dirty="0"/>
              <a:t>Allocate blocks of a file in as contiguous a manner as possible</a:t>
            </a:r>
          </a:p>
          <a:p>
            <a:pPr lvl="1"/>
            <a:r>
              <a:rPr lang="en-US" sz="2400" dirty="0"/>
              <a:t>Allocation in units of extents</a:t>
            </a:r>
          </a:p>
          <a:p>
            <a:pPr lvl="1"/>
            <a:r>
              <a:rPr lang="en-US" sz="2400" dirty="0"/>
              <a:t>Files may get fragmented</a:t>
            </a:r>
          </a:p>
          <a:p>
            <a:pPr lvl="2"/>
            <a:r>
              <a:rPr lang="en-US" sz="2000" dirty="0"/>
              <a:t>E.g., if free blocks on disk are scattered, and newly created file has its blocks scattered over the disk</a:t>
            </a:r>
          </a:p>
          <a:p>
            <a:pPr lvl="2"/>
            <a:r>
              <a:rPr lang="en-US" sz="2000" dirty="0"/>
              <a:t>Sequential access to a fragmented file results in increased disk arm movement</a:t>
            </a:r>
          </a:p>
          <a:p>
            <a:pPr lvl="2"/>
            <a:r>
              <a:rPr lang="en-US" sz="2000" dirty="0"/>
              <a:t>Some systems have utilities to defragment the file system, in order to speed up file access</a:t>
            </a:r>
          </a:p>
          <a:p>
            <a:r>
              <a:rPr lang="en-US" sz="2800" dirty="0"/>
              <a:t>Non-volatile write buffers</a:t>
            </a:r>
          </a:p>
          <a:p>
            <a:pPr lvl="1"/>
            <a:r>
              <a:rPr lang="en-US" sz="2400" dirty="0"/>
              <a:t>Temporarily store the written data</a:t>
            </a:r>
          </a:p>
          <a:p>
            <a:pPr lvl="2"/>
            <a:r>
              <a:rPr lang="en-US" sz="2200" dirty="0"/>
              <a:t>… and immediately notifies the OS that writing is completed without errors</a:t>
            </a:r>
          </a:p>
          <a:p>
            <a:pPr lvl="1"/>
            <a:r>
              <a:rPr lang="en-US" sz="2400" dirty="0"/>
              <a:t>Write data into the disk when idle</a:t>
            </a:r>
          </a:p>
          <a:p>
            <a:pPr lvl="2"/>
            <a:r>
              <a:rPr lang="en-US" sz="2200" dirty="0"/>
              <a:t>… with some optimizations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CN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7392D-DDBB-C99D-B39B-40D7E7C27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of Disk-Block Access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12261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4DFCF-986F-084A-A4CA-1827BEF5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00"/>
            <a:ext cx="12954000" cy="1422400"/>
          </a:xfrm>
        </p:spPr>
        <p:txBody>
          <a:bodyPr>
            <a:normAutofit/>
          </a:bodyPr>
          <a:lstStyle/>
          <a:p>
            <a:r>
              <a:rPr lang="en-CN" sz="5400" dirty="0"/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235222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30734-E442-43AA-2A91-6D5CDEA4C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We can attach “actions” to a table</a:t>
            </a:r>
          </a:p>
          <a:p>
            <a:pPr lvl="1"/>
            <a:r>
              <a:rPr lang="en-US" altLang="zh-CN" sz="2400" dirty="0"/>
              <a:t>They will be executed automatically whenever the data in the table changes</a:t>
            </a:r>
            <a:endParaRPr lang="en-US" sz="2400" dirty="0"/>
          </a:p>
          <a:p>
            <a:r>
              <a:rPr lang="en-CN" sz="2800" dirty="0"/>
              <a:t>Purpose of using triggers</a:t>
            </a:r>
          </a:p>
          <a:p>
            <a:pPr lvl="1"/>
            <a:r>
              <a:rPr lang="en-CN" sz="2400" dirty="0"/>
              <a:t>Validate data</a:t>
            </a:r>
          </a:p>
          <a:p>
            <a:pPr lvl="1"/>
            <a:r>
              <a:rPr lang="en-CN" sz="2400" dirty="0"/>
              <a:t>Checking complex rules</a:t>
            </a:r>
          </a:p>
          <a:p>
            <a:pPr lvl="1"/>
            <a:r>
              <a:rPr lang="en-CN" sz="2400" dirty="0"/>
              <a:t>Manage data redundancy</a:t>
            </a:r>
          </a:p>
          <a:p>
            <a:pPr lvl="1"/>
            <a:endParaRPr lang="en-CN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D53AB5-0DB1-C3CF-1C09-6A887A31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Trigger - Actions When Changing Tables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B97426C-663A-E320-0FCA-3805102A19E6}"/>
              </a:ext>
            </a:extLst>
          </p:cNvPr>
          <p:cNvSpPr/>
          <p:nvPr/>
        </p:nvSpPr>
        <p:spPr bwMode="auto">
          <a:xfrm>
            <a:off x="1752600" y="2196353"/>
            <a:ext cx="11125200" cy="2438400"/>
          </a:xfrm>
          <a:prstGeom prst="roundRect">
            <a:avLst>
              <a:gd name="adj" fmla="val 6189"/>
            </a:avLst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A </a:t>
            </a:r>
            <a:r>
              <a:rPr lang="en-US" sz="2000" dirty="0">
                <a:solidFill>
                  <a:srgbClr val="A2424F"/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trigger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 is a specification that </a:t>
            </a:r>
            <a:r>
              <a:rPr 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the database should automatically execute a particular function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 whenever a certain type of operation is performed.</a:t>
            </a:r>
          </a:p>
          <a:p>
            <a:pPr algn="r"/>
            <a:r>
              <a:rPr lang="en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-- Chapter 39, PostgreSQL Documentation</a:t>
            </a:r>
          </a:p>
          <a:p>
            <a:pPr algn="r"/>
            <a:endParaRPr kumimoji="0" lang="en-CN" sz="20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Lato" panose="020F0502020204030203" pitchFamily="34" charset="77"/>
              <a:cs typeface="MS PGothic" panose="020B0600070205080204" pitchFamily="34" charset="-128"/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A </a:t>
            </a:r>
            <a:r>
              <a:rPr lang="en-US" sz="2000" dirty="0">
                <a:solidFill>
                  <a:srgbClr val="A2424F"/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trigger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 is a statement that </a:t>
            </a:r>
            <a:r>
              <a:rPr 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the system executes automatically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 as </a:t>
            </a:r>
            <a:r>
              <a:rPr lang="en-US" sz="2000" dirty="0">
                <a:solidFill>
                  <a:srgbClr val="A2424F"/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a side effect of a modification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 to the database.</a:t>
            </a:r>
          </a:p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-- Chapter 5.3, Database System Concepts, 7th</a:t>
            </a:r>
          </a:p>
          <a:p>
            <a:pPr algn="r"/>
            <a:endParaRPr kumimoji="0" lang="en-CN" sz="20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Lato" panose="020F0502020204030203" pitchFamily="34" charset="77"/>
              <a:cs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6021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DB2953-F6E7-2907-64A5-F039A73B6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Validate data</a:t>
            </a:r>
          </a:p>
          <a:p>
            <a:pPr lvl="1"/>
            <a:r>
              <a:rPr lang="en-CN" dirty="0"/>
              <a:t>Some data are badly processed in programs before sending to the database</a:t>
            </a:r>
          </a:p>
          <a:p>
            <a:pPr lvl="1"/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validate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inserting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endParaRPr lang="en-CN" dirty="0"/>
          </a:p>
          <a:p>
            <a:pPr lvl="1"/>
            <a:endParaRPr lang="en-CN" dirty="0"/>
          </a:p>
          <a:p>
            <a:pPr lvl="1"/>
            <a:r>
              <a:rPr lang="en-US" altLang="zh-CN" dirty="0"/>
              <a:t>“On-the-fly”</a:t>
            </a:r>
            <a:r>
              <a:rPr lang="zh-CN" altLang="en-US" dirty="0"/>
              <a:t> </a:t>
            </a:r>
            <a:r>
              <a:rPr lang="en-US" altLang="zh-CN" dirty="0"/>
              <a:t>modification</a:t>
            </a:r>
          </a:p>
          <a:p>
            <a:pPr lvl="2"/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arrives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BA8426-4CB0-F667-D499-90C8DD6A7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Purpose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Triggers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755C6-AD0A-219B-70C5-6A0DF555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6070600"/>
            <a:ext cx="1244600" cy="12446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36F2216-1B86-FC21-21BC-4380988656C3}"/>
              </a:ext>
            </a:extLst>
          </p:cNvPr>
          <p:cNvSpPr/>
          <p:nvPr/>
        </p:nvSpPr>
        <p:spPr bwMode="auto">
          <a:xfrm>
            <a:off x="2895600" y="5032188"/>
            <a:ext cx="1244600" cy="1660712"/>
          </a:xfrm>
          <a:prstGeom prst="wedgeRoundRectCallout">
            <a:avLst>
              <a:gd name="adj1" fmla="val -39892"/>
              <a:gd name="adj2" fmla="val 5897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MS PGothic" panose="020B0600070205080204" pitchFamily="34" charset="-128"/>
              </a:rPr>
              <a:t>永远的神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S PGothic" panose="020B0600070205080204" pitchFamily="34" charset="-128"/>
              </a:rPr>
              <a:t>永远滴神</a:t>
            </a:r>
          </a:p>
          <a:p>
            <a:r>
              <a:rPr kumimoji="0" 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MS PGothic" panose="020B0600070205080204" pitchFamily="34" charset="-128"/>
              </a:rPr>
              <a:t>永远</a:t>
            </a:r>
            <a:r>
              <a:rPr lang="ja-JP" alt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MS PGothic" panose="020B0600070205080204" pitchFamily="34" charset="-128"/>
              </a:rPr>
              <a:t>の神</a:t>
            </a:r>
            <a:endParaRPr lang="en-US" altLang="ja-JP" sz="1600" dirty="0">
              <a:latin typeface="Microsoft YaHei" panose="020B0503020204020204" pitchFamily="34" charset="-122"/>
              <a:ea typeface="Microsoft YaHei" panose="020B0503020204020204" pitchFamily="34" charset="-122"/>
              <a:cs typeface="MS PGothic" panose="020B0600070205080204" pitchFamily="34" charset="-128"/>
            </a:endParaRPr>
          </a:p>
          <a:p>
            <a:r>
              <a:rPr kumimoji="0" lang="en-US" altLang="ja-JP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MS PGothic" panose="020B0600070205080204" pitchFamily="34" charset="-128"/>
              </a:rPr>
              <a:t>yyds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MS PGothic" panose="020B0600070205080204" pitchFamily="34" charset="-128"/>
            </a:endParaRPr>
          </a:p>
          <a:p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MS PGothic" panose="020B0600070205080204" pitchFamily="34" charset="-128"/>
              </a:rPr>
              <a:t>YYDS</a:t>
            </a:r>
          </a:p>
          <a:p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MS PGothic" panose="020B0600070205080204" pitchFamily="34" charset="-128"/>
              </a:rPr>
              <a:t>yy的s</a:t>
            </a:r>
            <a:endParaRPr kumimoji="0" lang="en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MS PGothic" panose="020B0600070205080204" pitchFamily="34" charset="-128"/>
            </a:endParaRPr>
          </a:p>
        </p:txBody>
      </p:sp>
      <p:graphicFrame>
        <p:nvGraphicFramePr>
          <p:cNvPr id="7" name="Tableau 4">
            <a:extLst>
              <a:ext uri="{FF2B5EF4-FFF2-40B4-BE49-F238E27FC236}">
                <a16:creationId xmlns:a16="http://schemas.microsoft.com/office/drawing/2014/main" id="{AD16D75F-44FF-674B-0A75-E1F01B131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75924"/>
              </p:ext>
            </p:extLst>
          </p:nvPr>
        </p:nvGraphicFramePr>
        <p:xfrm>
          <a:off x="9114590" y="6169665"/>
          <a:ext cx="3426995" cy="1028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598">
                  <a:extLst>
                    <a:ext uri="{9D8B030D-6E8A-4147-A177-3AD203B41FA5}">
                      <a16:colId xmlns:a16="http://schemas.microsoft.com/office/drawing/2014/main" val="3913954852"/>
                    </a:ext>
                  </a:extLst>
                </a:gridCol>
                <a:gridCol w="8723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3732">
                  <a:extLst>
                    <a:ext uri="{9D8B030D-6E8A-4147-A177-3AD203B41FA5}">
                      <a16:colId xmlns:a16="http://schemas.microsoft.com/office/drawing/2014/main" val="732388475"/>
                    </a:ext>
                  </a:extLst>
                </a:gridCol>
                <a:gridCol w="483813">
                  <a:extLst>
                    <a:ext uri="{9D8B030D-6E8A-4147-A177-3AD203B41FA5}">
                      <a16:colId xmlns:a16="http://schemas.microsoft.com/office/drawing/2014/main" val="2881478592"/>
                    </a:ext>
                  </a:extLst>
                </a:gridCol>
              </a:tblGrid>
              <a:tr h="175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b="1" kern="1200" dirty="0">
                        <a:solidFill>
                          <a:srgbClr val="000000"/>
                        </a:solidFill>
                        <a:latin typeface="Lato" panose="020F0502020204030203" pitchFamily="34" charset="77"/>
                        <a:ea typeface="+mn-ea"/>
                        <a:cs typeface="+mn-cs"/>
                      </a:endParaRP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dirty="0"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dirty="0"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b="1" kern="1200" dirty="0">
                        <a:solidFill>
                          <a:srgbClr val="000000"/>
                        </a:solidFill>
                        <a:latin typeface="Lato" panose="020F0502020204030203" pitchFamily="34" charset="77"/>
                        <a:ea typeface="+mn-ea"/>
                        <a:cs typeface="+mn-cs"/>
                      </a:endParaRP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b="1" kern="1200" dirty="0">
                        <a:solidFill>
                          <a:srgbClr val="000000"/>
                        </a:solidFill>
                        <a:latin typeface="Lato" panose="020F0502020204030203" pitchFamily="34" charset="77"/>
                        <a:ea typeface="+mn-ea"/>
                        <a:cs typeface="+mn-cs"/>
                      </a:endParaRP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613"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694"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38FB91-9031-5F39-113F-11CC8777A77C}"/>
              </a:ext>
            </a:extLst>
          </p:cNvPr>
          <p:cNvCxnSpPr>
            <a:cxnSpLocks/>
          </p:cNvCxnSpPr>
          <p:nvPr/>
        </p:nvCxnSpPr>
        <p:spPr bwMode="auto">
          <a:xfrm>
            <a:off x="4392195" y="6692900"/>
            <a:ext cx="115994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A2424F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54F0E63-444C-D680-7487-B4E093022E24}"/>
              </a:ext>
            </a:extLst>
          </p:cNvPr>
          <p:cNvSpPr txBox="1"/>
          <p:nvPr/>
        </p:nvSpPr>
        <p:spPr>
          <a:xfrm>
            <a:off x="7498172" y="6367929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yyds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endParaRPr lang="en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907436-3117-EC9C-D466-2EBFCBC72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795" y="6362700"/>
            <a:ext cx="660400" cy="660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B7C358-A543-1A62-0A9A-13F576047AF9}"/>
              </a:ext>
            </a:extLst>
          </p:cNvPr>
          <p:cNvCxnSpPr>
            <a:cxnSpLocks/>
          </p:cNvCxnSpPr>
          <p:nvPr/>
        </p:nvCxnSpPr>
        <p:spPr bwMode="auto">
          <a:xfrm>
            <a:off x="6570619" y="6692900"/>
            <a:ext cx="115994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A2424F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902659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9B14DF-00BB-9025-29E6-F46AF9623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649" y="3124200"/>
            <a:ext cx="7381102" cy="26670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B76553-B192-BD92-D2BE-11C15749C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13563600" cy="5334000"/>
          </a:xfrm>
        </p:spPr>
        <p:txBody>
          <a:bodyPr/>
          <a:lstStyle/>
          <a:p>
            <a:r>
              <a:rPr lang="en-CN" dirty="0"/>
              <a:t>Validate data</a:t>
            </a:r>
          </a:p>
          <a:p>
            <a:pPr lvl="1"/>
            <a:r>
              <a:rPr lang="en-CN" dirty="0"/>
              <a:t>Example: insert a row in the movies table</a:t>
            </a:r>
          </a:p>
          <a:p>
            <a:pPr lvl="2"/>
            <a:r>
              <a:rPr lang="en-CN" dirty="0"/>
              <a:t>In the JDBC program, an 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CN" dirty="0"/>
              <a:t> request is written like the following:</a:t>
            </a:r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marL="335280" lvl="1" indent="0">
              <a:buNone/>
            </a:pPr>
            <a:endParaRPr lang="en-CN" dirty="0"/>
          </a:p>
          <a:p>
            <a:pPr lvl="1"/>
            <a:endParaRPr lang="en-CN" dirty="0"/>
          </a:p>
          <a:p>
            <a:pPr lvl="1"/>
            <a:r>
              <a:rPr lang="en-CN" dirty="0"/>
              <a:t>Although,</a:t>
            </a:r>
          </a:p>
          <a:p>
            <a:pPr lvl="2"/>
            <a:r>
              <a:rPr lang="en-CN" dirty="0"/>
              <a:t>Such validation or transformation should be better handled by the application programs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A870AD-933D-F62E-4DBD-1497E1478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Purpose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Triggers</a:t>
            </a:r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24286F-C14E-1246-E087-FAD8DEEE552F}"/>
              </a:ext>
            </a:extLst>
          </p:cNvPr>
          <p:cNvSpPr/>
          <p:nvPr/>
        </p:nvSpPr>
        <p:spPr bwMode="auto">
          <a:xfrm>
            <a:off x="6324600" y="4648200"/>
            <a:ext cx="533400" cy="304800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42B959-B6C2-E5BB-9B07-A8402DA8ECD3}"/>
              </a:ext>
            </a:extLst>
          </p:cNvPr>
          <p:cNvSpPr/>
          <p:nvPr/>
        </p:nvSpPr>
        <p:spPr>
          <a:xfrm>
            <a:off x="6019800" y="5665857"/>
            <a:ext cx="34670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Need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to update it to ’us’ before inserting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37C1C4-A99E-AB73-DB61-904E4CEE151E}"/>
              </a:ext>
            </a:extLst>
          </p:cNvPr>
          <p:cNvCxnSpPr>
            <a:cxnSpLocks/>
          </p:cNvCxnSpPr>
          <p:nvPr/>
        </p:nvCxnSpPr>
        <p:spPr bwMode="auto">
          <a:xfrm>
            <a:off x="6629400" y="4953000"/>
            <a:ext cx="0" cy="685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A2424F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242346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7E657-7899-8F96-3022-50986E1AB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12446274" cy="5334000"/>
          </a:xfrm>
        </p:spPr>
        <p:txBody>
          <a:bodyPr/>
          <a:lstStyle/>
          <a:p>
            <a:r>
              <a:rPr lang="en-CN" dirty="0"/>
              <a:t>Check complex rules</a:t>
            </a:r>
          </a:p>
          <a:p>
            <a:pPr lvl="1"/>
            <a:r>
              <a:rPr lang="en-CN" dirty="0"/>
              <a:t>Sometimes, the business rules are so complex that it cannot be checked via declarative constraints</a:t>
            </a:r>
          </a:p>
          <a:p>
            <a:pPr marL="335280" lvl="1" indent="0">
              <a:buNone/>
            </a:pP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A517A6-C86D-ED4C-E192-EB9DCD7DC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Purpose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Triggers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11821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7E657-7899-8F96-3022-50986E1AB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12954000" cy="5334000"/>
          </a:xfrm>
        </p:spPr>
        <p:txBody>
          <a:bodyPr/>
          <a:lstStyle/>
          <a:p>
            <a:r>
              <a:rPr lang="en-CN" dirty="0"/>
              <a:t>Manage data redundancy</a:t>
            </a:r>
          </a:p>
          <a:p>
            <a:pPr lvl="1"/>
            <a:r>
              <a:rPr lang="en-CN" dirty="0"/>
              <a:t>Some redundancy issues may not be avoided by simply adding constraints</a:t>
            </a:r>
          </a:p>
          <a:p>
            <a:pPr lvl="1"/>
            <a:endParaRPr lang="en-CN" dirty="0"/>
          </a:p>
          <a:p>
            <a:pPr lvl="1"/>
            <a:r>
              <a:rPr lang="en-CN" dirty="0"/>
              <a:t>For example: We inserted the same movie but in different languages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A517A6-C86D-ED4C-E192-EB9DCD7DC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Purpose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Triggers</a:t>
            </a: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CAB72-C6BE-EA0B-33FC-EA5ED8474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819" y="3733800"/>
            <a:ext cx="5759981" cy="4165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CF56E0-EB62-FD84-9676-D8093B78BABB}"/>
              </a:ext>
            </a:extLst>
          </p:cNvPr>
          <p:cNvSpPr/>
          <p:nvPr/>
        </p:nvSpPr>
        <p:spPr>
          <a:xfrm>
            <a:off x="7543800" y="5486400"/>
            <a:ext cx="5060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It satisfies the constraint of uniqueness on (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title, country,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year_released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… but they represent the same movie</a:t>
            </a:r>
          </a:p>
        </p:txBody>
      </p:sp>
    </p:spTree>
    <p:extLst>
      <p:ext uri="{BB962C8B-B14F-4D97-AF65-F5344CB8AC3E}">
        <p14:creationId xmlns:p14="http://schemas.microsoft.com/office/powerpoint/2010/main" val="2507823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BE5163-4CC1-C5D7-FB92-EBC23AB00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Two key points:</a:t>
            </a:r>
          </a:p>
          <a:p>
            <a:pPr lvl="1"/>
            <a:r>
              <a:rPr lang="en-CN" dirty="0"/>
              <a:t>When to fire a trigger?</a:t>
            </a:r>
          </a:p>
          <a:p>
            <a:pPr lvl="1"/>
            <a:r>
              <a:rPr lang="en-CN" dirty="0"/>
              <a:t>What (command) fires a trigger?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85BF49-2E71-3F9B-5B96-E8EAF5C4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Trigger Activation</a:t>
            </a:r>
          </a:p>
        </p:txBody>
      </p:sp>
    </p:spTree>
    <p:extLst>
      <p:ext uri="{BB962C8B-B14F-4D97-AF65-F5344CB8AC3E}">
        <p14:creationId xmlns:p14="http://schemas.microsoft.com/office/powerpoint/2010/main" val="2366379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DCC572-B8B1-FB1B-FA89-9F6CCB66B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recorded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2C93F6-A84A-D3DE-C378-333C272F0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3364E-2526-5928-6C69-868AE4A30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32" y="2895600"/>
            <a:ext cx="7600950" cy="3784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99457C-FF3E-DA36-84B6-02B76C093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828" y="2918011"/>
            <a:ext cx="5015854" cy="376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5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300ECD-DB80-5BD4-E4DF-AA96E2F55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When to fire a trigger?</a:t>
            </a:r>
          </a:p>
          <a:p>
            <a:pPr lvl="1"/>
            <a:r>
              <a:rPr lang="en-CN" dirty="0"/>
              <a:t>In general: “During the change of data”</a:t>
            </a:r>
          </a:p>
          <a:p>
            <a:pPr lvl="2"/>
            <a:r>
              <a:rPr lang="en-CN" dirty="0"/>
              <a:t>… but we need a detailed discussion</a:t>
            </a:r>
          </a:p>
          <a:p>
            <a:pPr lvl="1"/>
            <a:endParaRPr lang="en-CN" dirty="0"/>
          </a:p>
          <a:p>
            <a:pPr marL="335280" lvl="1" indent="0">
              <a:buNone/>
            </a:pPr>
            <a:endParaRPr lang="en-CN" dirty="0"/>
          </a:p>
          <a:p>
            <a:pPr marL="335280" lvl="1" indent="0">
              <a:buNone/>
            </a:pPr>
            <a:r>
              <a:rPr lang="en-CN" sz="2400" dirty="0">
                <a:solidFill>
                  <a:srgbClr val="A2424F"/>
                </a:solidFill>
              </a:rPr>
              <a:t>--- Note: “During the change” means </a:t>
            </a:r>
            <a:r>
              <a:rPr lang="en-CN" sz="24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CN" sz="2400" dirty="0">
                <a:solidFill>
                  <a:srgbClr val="A2424F"/>
                </a:solidFill>
              </a:rPr>
              <a:t> queries won’t fire a trigger.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BE0FC0-D599-7266-ABA4-1CA800F4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Trigger Activation</a:t>
            </a:r>
          </a:p>
        </p:txBody>
      </p:sp>
    </p:spTree>
    <p:extLst>
      <p:ext uri="{BB962C8B-B14F-4D97-AF65-F5344CB8AC3E}">
        <p14:creationId xmlns:p14="http://schemas.microsoft.com/office/powerpoint/2010/main" val="427682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0DBA95-91A9-02B9-7DC2-E7C14B64F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Example: Insert a set of rows with 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“insert into select”</a:t>
            </a:r>
          </a:p>
          <a:p>
            <a:pPr lvl="1"/>
            <a:r>
              <a:rPr lang="en-CN" dirty="0"/>
              <a:t>One statement, multiple rows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pPr lvl="1"/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33A697-99D5-5D23-2098-E610184C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Trigger Activation: When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ADA62-7A47-0152-9F31-EDD93D39F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49" y="2590800"/>
            <a:ext cx="7048501" cy="280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77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0DBA95-91A9-02B9-7DC2-E7C14B64F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Example: Insert a set of rows with 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“insert into select”</a:t>
            </a:r>
          </a:p>
          <a:p>
            <a:pPr lvl="1"/>
            <a:r>
              <a:rPr lang="en-CN" dirty="0"/>
              <a:t>One statement, multiple rows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pPr lvl="1"/>
            <a:r>
              <a:rPr lang="en-CN" dirty="0"/>
              <a:t>Option 1: Fire a trigger only once for the statement</a:t>
            </a:r>
          </a:p>
          <a:p>
            <a:pPr lvl="2"/>
            <a:r>
              <a:rPr lang="en-CN" dirty="0">
                <a:solidFill>
                  <a:srgbClr val="A2424F"/>
                </a:solidFill>
              </a:rPr>
              <a:t>Before</a:t>
            </a:r>
            <a:r>
              <a:rPr lang="en-CN" dirty="0"/>
              <a:t> </a:t>
            </a:r>
            <a:r>
              <a:rPr lang="en-CN" u="sng" dirty="0"/>
              <a:t>the first row</a:t>
            </a:r>
            <a:r>
              <a:rPr lang="en-CN" dirty="0"/>
              <a:t> is inserted, or </a:t>
            </a:r>
            <a:r>
              <a:rPr lang="en-CN" dirty="0">
                <a:solidFill>
                  <a:srgbClr val="A2424F"/>
                </a:solidFill>
              </a:rPr>
              <a:t>after</a:t>
            </a:r>
            <a:r>
              <a:rPr lang="en-CN" dirty="0"/>
              <a:t> </a:t>
            </a:r>
            <a:r>
              <a:rPr lang="en-CN" u="sng" dirty="0"/>
              <a:t>the last row</a:t>
            </a:r>
            <a:r>
              <a:rPr lang="en-CN" dirty="0"/>
              <a:t> is inserted</a:t>
            </a:r>
          </a:p>
          <a:p>
            <a:pPr lvl="1"/>
            <a:r>
              <a:rPr lang="en-CN" dirty="0"/>
              <a:t>Option 2: Fire a trigger for each row</a:t>
            </a:r>
          </a:p>
          <a:p>
            <a:pPr lvl="2"/>
            <a:r>
              <a:rPr lang="en-CN" dirty="0">
                <a:solidFill>
                  <a:srgbClr val="A2424F"/>
                </a:solidFill>
              </a:rPr>
              <a:t>Before</a:t>
            </a:r>
            <a:r>
              <a:rPr lang="en-CN" dirty="0"/>
              <a:t> or </a:t>
            </a:r>
            <a:r>
              <a:rPr lang="en-CN" dirty="0">
                <a:solidFill>
                  <a:srgbClr val="A2424F"/>
                </a:solidFill>
              </a:rPr>
              <a:t>after</a:t>
            </a:r>
            <a:r>
              <a:rPr lang="en-CN" dirty="0"/>
              <a:t> </a:t>
            </a:r>
            <a:r>
              <a:rPr lang="en-CN" u="sng" dirty="0"/>
              <a:t>the row</a:t>
            </a:r>
            <a:r>
              <a:rPr lang="en-CN" dirty="0"/>
              <a:t> is inserted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33A697-99D5-5D23-2098-E610184C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Trigger Activation: When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B39E9-BA9F-4E3B-A809-2C048AD4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49" y="2590800"/>
            <a:ext cx="7048501" cy="280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22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97EA10-181B-2751-2C6A-58958936D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Different options between DBMS products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10180D-3268-11D5-A0AE-11C1BFE2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Trigger Activation: When</a:t>
            </a:r>
          </a:p>
        </p:txBody>
      </p:sp>
      <p:grpSp>
        <p:nvGrpSpPr>
          <p:cNvPr id="4" name="Groupe 8">
            <a:extLst>
              <a:ext uri="{FF2B5EF4-FFF2-40B4-BE49-F238E27FC236}">
                <a16:creationId xmlns:a16="http://schemas.microsoft.com/office/drawing/2014/main" id="{1CC1A19A-E356-EEAF-4E10-97DE3A53A393}"/>
              </a:ext>
            </a:extLst>
          </p:cNvPr>
          <p:cNvGrpSpPr/>
          <p:nvPr/>
        </p:nvGrpSpPr>
        <p:grpSpPr>
          <a:xfrm>
            <a:off x="2133600" y="3124200"/>
            <a:ext cx="1296144" cy="1776997"/>
            <a:chOff x="1115616" y="540000"/>
            <a:chExt cx="1296144" cy="1776997"/>
          </a:xfrm>
        </p:grpSpPr>
        <p:pic>
          <p:nvPicPr>
            <p:cNvPr id="5" name="Image 11" descr="oracle_logo.png">
              <a:extLst>
                <a:ext uri="{FF2B5EF4-FFF2-40B4-BE49-F238E27FC236}">
                  <a16:creationId xmlns:a16="http://schemas.microsoft.com/office/drawing/2014/main" id="{DDE522FF-472D-64C8-B8B2-733DBB222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616" y="1548000"/>
              <a:ext cx="1261200" cy="159600"/>
            </a:xfrm>
            <a:prstGeom prst="rect">
              <a:avLst/>
            </a:prstGeom>
          </p:spPr>
        </p:pic>
        <p:pic>
          <p:nvPicPr>
            <p:cNvPr id="6" name="Image 16" descr="logo_postgres.png">
              <a:extLst>
                <a:ext uri="{FF2B5EF4-FFF2-40B4-BE49-F238E27FC236}">
                  <a16:creationId xmlns:a16="http://schemas.microsoft.com/office/drawing/2014/main" id="{269921D6-2622-6844-5D6E-539D097E9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000" y="540000"/>
              <a:ext cx="1008112" cy="798425"/>
            </a:xfrm>
            <a:prstGeom prst="rect">
              <a:avLst/>
            </a:prstGeom>
          </p:spPr>
        </p:pic>
        <p:pic>
          <p:nvPicPr>
            <p:cNvPr id="7" name="Image 17" descr="IBM_DB2_logo.gif">
              <a:extLst>
                <a:ext uri="{FF2B5EF4-FFF2-40B4-BE49-F238E27FC236}">
                  <a16:creationId xmlns:a16="http://schemas.microsoft.com/office/drawing/2014/main" id="{0B15C3E8-473C-C900-A6A8-3D17955EF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616" y="1980000"/>
              <a:ext cx="1296144" cy="336997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AC9A92E-05C7-227D-A849-DD8C108F27DC}"/>
              </a:ext>
            </a:extLst>
          </p:cNvPr>
          <p:cNvSpPr/>
          <p:nvPr/>
        </p:nvSpPr>
        <p:spPr>
          <a:xfrm>
            <a:off x="1294040" y="5411905"/>
            <a:ext cx="3048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Before statement</a:t>
            </a:r>
          </a:p>
          <a:p>
            <a:pPr marL="99568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Before each row</a:t>
            </a:r>
          </a:p>
          <a:p>
            <a:pPr marL="99568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After each row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After statement</a:t>
            </a:r>
          </a:p>
        </p:txBody>
      </p:sp>
      <p:grpSp>
        <p:nvGrpSpPr>
          <p:cNvPr id="9" name="Groupe 9">
            <a:extLst>
              <a:ext uri="{FF2B5EF4-FFF2-40B4-BE49-F238E27FC236}">
                <a16:creationId xmlns:a16="http://schemas.microsoft.com/office/drawing/2014/main" id="{79773A97-995E-4282-A31C-BBFE70C76C8E}"/>
              </a:ext>
            </a:extLst>
          </p:cNvPr>
          <p:cNvGrpSpPr/>
          <p:nvPr/>
        </p:nvGrpSpPr>
        <p:grpSpPr>
          <a:xfrm>
            <a:off x="6280908" y="3273578"/>
            <a:ext cx="1296144" cy="1298093"/>
            <a:chOff x="3995936" y="1044000"/>
            <a:chExt cx="1296144" cy="1298093"/>
          </a:xfrm>
        </p:grpSpPr>
        <p:pic>
          <p:nvPicPr>
            <p:cNvPr id="10" name="Image 5" descr="sqlite_logo.gif">
              <a:extLst>
                <a:ext uri="{FF2B5EF4-FFF2-40B4-BE49-F238E27FC236}">
                  <a16:creationId xmlns:a16="http://schemas.microsoft.com/office/drawing/2014/main" id="{70476904-C11D-7517-D5AD-B575F7081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5936" y="1764000"/>
              <a:ext cx="1296144" cy="578093"/>
            </a:xfrm>
            <a:prstGeom prst="rect">
              <a:avLst/>
            </a:prstGeom>
          </p:spPr>
        </p:pic>
        <p:pic>
          <p:nvPicPr>
            <p:cNvPr id="11" name="Image 6" descr="489px-MySQL.png">
              <a:extLst>
                <a:ext uri="{FF2B5EF4-FFF2-40B4-BE49-F238E27FC236}">
                  <a16:creationId xmlns:a16="http://schemas.microsoft.com/office/drawing/2014/main" id="{441BCA02-D70C-3F68-2EBE-E0255715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7944" y="1044000"/>
              <a:ext cx="1053962" cy="556840"/>
            </a:xfrm>
            <a:prstGeom prst="rect">
              <a:avLst/>
            </a:prstGeom>
          </p:spPr>
        </p:pic>
      </p:grpSp>
      <p:pic>
        <p:nvPicPr>
          <p:cNvPr id="12" name="Image 7" descr="sql-server-logo.png">
            <a:extLst>
              <a:ext uri="{FF2B5EF4-FFF2-40B4-BE49-F238E27FC236}">
                <a16:creationId xmlns:a16="http://schemas.microsoft.com/office/drawing/2014/main" id="{25C92862-359A-B259-51BF-F88E55B8E77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0456" y="3743483"/>
            <a:ext cx="1572316" cy="3976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55265DE-75E5-F9F2-84E5-3ABA919A0BCB}"/>
              </a:ext>
            </a:extLst>
          </p:cNvPr>
          <p:cNvSpPr/>
          <p:nvPr/>
        </p:nvSpPr>
        <p:spPr>
          <a:xfrm>
            <a:off x="5610546" y="5411905"/>
            <a:ext cx="3048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strike="sngStrike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77"/>
              </a:rPr>
              <a:t>Before statement</a:t>
            </a:r>
          </a:p>
          <a:p>
            <a:pPr marL="99568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Before each row</a:t>
            </a:r>
          </a:p>
          <a:p>
            <a:pPr marL="99568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After each row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strike="sngStrike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77"/>
              </a:rPr>
              <a:t>After statement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51FD8-B721-157D-01FF-58BED944600E}"/>
              </a:ext>
            </a:extLst>
          </p:cNvPr>
          <p:cNvSpPr/>
          <p:nvPr/>
        </p:nvSpPr>
        <p:spPr>
          <a:xfrm>
            <a:off x="9846370" y="5411905"/>
            <a:ext cx="3048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strike="sngStrike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77"/>
              </a:rPr>
              <a:t>Before statement</a:t>
            </a:r>
          </a:p>
          <a:p>
            <a:pPr marL="995045" lvl="2" indent="-342900">
              <a:buFont typeface="Arial" panose="020B0604020202020204" pitchFamily="34" charset="0"/>
              <a:buChar char="•"/>
            </a:pPr>
            <a:r>
              <a:rPr lang="en-US" altLang="zh-CN" sz="2000" strike="sngStrike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77"/>
              </a:rPr>
              <a:t>Before each row</a:t>
            </a:r>
          </a:p>
          <a:p>
            <a:pPr marL="995045" lvl="2" indent="-342900">
              <a:buFont typeface="Arial" panose="020B0604020202020204" pitchFamily="34" charset="0"/>
              <a:buChar char="•"/>
            </a:pPr>
            <a:r>
              <a:rPr lang="en-US" altLang="zh-CN" sz="2000" strike="sngStrike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77"/>
              </a:rPr>
              <a:t>After each row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After statement</a:t>
            </a:r>
          </a:p>
        </p:txBody>
      </p:sp>
    </p:spTree>
    <p:extLst>
      <p:ext uri="{BB962C8B-B14F-4D97-AF65-F5344CB8AC3E}">
        <p14:creationId xmlns:p14="http://schemas.microsoft.com/office/powerpoint/2010/main" val="3866811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6074F6-6717-477E-6FD5-471363CDB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What (command) fires a trigger?</a:t>
            </a:r>
          </a:p>
          <a:p>
            <a:pPr lvl="1"/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</a:p>
          <a:p>
            <a:pPr lvl="1"/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</a:p>
          <a:p>
            <a:pPr lvl="1"/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74F1F-ADA0-F4C6-9D59-B2A47F34C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Trigger Activation: What</a:t>
            </a:r>
          </a:p>
        </p:txBody>
      </p:sp>
      <p:grpSp>
        <p:nvGrpSpPr>
          <p:cNvPr id="4" name="Groupe 17">
            <a:extLst>
              <a:ext uri="{FF2B5EF4-FFF2-40B4-BE49-F238E27FC236}">
                <a16:creationId xmlns:a16="http://schemas.microsoft.com/office/drawing/2014/main" id="{415DA8B2-8AF1-70F1-F99F-B9D708D9786A}"/>
              </a:ext>
            </a:extLst>
          </p:cNvPr>
          <p:cNvGrpSpPr/>
          <p:nvPr/>
        </p:nvGrpSpPr>
        <p:grpSpPr>
          <a:xfrm>
            <a:off x="7543800" y="1981200"/>
            <a:ext cx="1572316" cy="2136997"/>
            <a:chOff x="6552000" y="3708000"/>
            <a:chExt cx="1572316" cy="2136997"/>
          </a:xfrm>
        </p:grpSpPr>
        <p:pic>
          <p:nvPicPr>
            <p:cNvPr id="5" name="Image 13" descr="logo_postgres.png">
              <a:extLst>
                <a:ext uri="{FF2B5EF4-FFF2-40B4-BE49-F238E27FC236}">
                  <a16:creationId xmlns:a16="http://schemas.microsoft.com/office/drawing/2014/main" id="{9593562A-535F-BD5C-AA23-6FB6F8EDF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6256" y="4284000"/>
              <a:ext cx="1008112" cy="798425"/>
            </a:xfrm>
            <a:prstGeom prst="rect">
              <a:avLst/>
            </a:prstGeom>
          </p:spPr>
        </p:pic>
        <p:pic>
          <p:nvPicPr>
            <p:cNvPr id="6" name="Image 11" descr="oracle_logo.png">
              <a:extLst>
                <a:ext uri="{FF2B5EF4-FFF2-40B4-BE49-F238E27FC236}">
                  <a16:creationId xmlns:a16="http://schemas.microsoft.com/office/drawing/2014/main" id="{8AD4EBA1-EE4E-6959-3248-89275AF2A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2000" y="5220000"/>
              <a:ext cx="1261200" cy="159600"/>
            </a:xfrm>
            <a:prstGeom prst="rect">
              <a:avLst/>
            </a:prstGeom>
          </p:spPr>
        </p:pic>
        <p:pic>
          <p:nvPicPr>
            <p:cNvPr id="7" name="Image 15" descr="sql-server-logo.png">
              <a:extLst>
                <a:ext uri="{FF2B5EF4-FFF2-40B4-BE49-F238E27FC236}">
                  <a16:creationId xmlns:a16="http://schemas.microsoft.com/office/drawing/2014/main" id="{98CD3AC3-7682-A545-B517-830E04DD3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000" y="3708000"/>
              <a:ext cx="1572316" cy="397682"/>
            </a:xfrm>
            <a:prstGeom prst="rect">
              <a:avLst/>
            </a:prstGeom>
          </p:spPr>
        </p:pic>
        <p:pic>
          <p:nvPicPr>
            <p:cNvPr id="8" name="Image 16" descr="IBM_DB2_logo.gif">
              <a:extLst>
                <a:ext uri="{FF2B5EF4-FFF2-40B4-BE49-F238E27FC236}">
                  <a16:creationId xmlns:a16="http://schemas.microsoft.com/office/drawing/2014/main" id="{130F4ECD-D0C9-BF77-DE64-FDBE560FE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2000" y="5508000"/>
              <a:ext cx="1296144" cy="336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7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F8E176-44D6-DB83-1057-B454CFDC2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A (Toy) Example</a:t>
            </a:r>
          </a:p>
          <a:p>
            <a:pPr lvl="1"/>
            <a:r>
              <a:rPr lang="en-CN" dirty="0"/>
              <a:t>For the following 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people_1</a:t>
            </a:r>
            <a:r>
              <a:rPr lang="en-CN" dirty="0"/>
              <a:t> table, count the number of movies when updating a person and save the result in the 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num_movies</a:t>
            </a:r>
            <a:r>
              <a:rPr lang="en-CN" dirty="0"/>
              <a:t> column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0222C-C6FF-FE30-BFB2-AD99B6D3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Example of Triggers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B2A07-A01C-3C0C-A54D-B0F2B9CB4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21629"/>
            <a:ext cx="7543800" cy="22997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5EB3ED-6DE4-83A9-DF56-B431E1F76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421" y="3458029"/>
            <a:ext cx="420675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40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E6A65E-E8F2-2917-EE5F-67045DD29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Create a trigger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DB0A5-C977-4EB0-B26A-D0E5B8B2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Example of Triggers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ABA4B-CF84-13C3-07F5-20F2B8EE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2514600"/>
            <a:ext cx="7480300" cy="389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17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E6A65E-E8F2-2917-EE5F-67045DD29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Create a trigger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DB0A5-C977-4EB0-B26A-D0E5B8B2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Example of Triggers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ABA4B-CF84-13C3-07F5-20F2B8EE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2514600"/>
            <a:ext cx="7480300" cy="38936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B6998B-1132-E93C-2660-3E61A2969688}"/>
              </a:ext>
            </a:extLst>
          </p:cNvPr>
          <p:cNvSpPr/>
          <p:nvPr/>
        </p:nvSpPr>
        <p:spPr bwMode="auto">
          <a:xfrm>
            <a:off x="6330462" y="3938954"/>
            <a:ext cx="1772529" cy="351692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E13D33-6423-F5C4-6C23-0FDDD563C458}"/>
              </a:ext>
            </a:extLst>
          </p:cNvPr>
          <p:cNvSpPr/>
          <p:nvPr/>
        </p:nvSpPr>
        <p:spPr>
          <a:xfrm>
            <a:off x="6015678" y="3538844"/>
            <a:ext cx="24020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Name of the trigger</a:t>
            </a:r>
          </a:p>
        </p:txBody>
      </p:sp>
    </p:spTree>
    <p:extLst>
      <p:ext uri="{BB962C8B-B14F-4D97-AF65-F5344CB8AC3E}">
        <p14:creationId xmlns:p14="http://schemas.microsoft.com/office/powerpoint/2010/main" val="433818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E6A65E-E8F2-2917-EE5F-67045DD29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Create a trigger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DB0A5-C977-4EB0-B26A-D0E5B8B2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Example of Triggers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ABA4B-CF84-13C3-07F5-20F2B8EE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2514600"/>
            <a:ext cx="7480300" cy="38936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75F720-8349-F61A-0105-E235E1BED9E9}"/>
              </a:ext>
            </a:extLst>
          </p:cNvPr>
          <p:cNvSpPr/>
          <p:nvPr/>
        </p:nvSpPr>
        <p:spPr>
          <a:xfrm>
            <a:off x="7772400" y="609600"/>
            <a:ext cx="6057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{ BEFORE | AFTER | INSTEAD OF } { event [ OR ... ]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</a:rPr>
              <a:t>Specify when the trigger will be executed</a:t>
            </a:r>
          </a:p>
          <a:p>
            <a:pPr marL="99568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 |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</a:rPr>
              <a:t>… and on what operations the trigger will be executed</a:t>
            </a:r>
          </a:p>
          <a:p>
            <a:pPr marL="99568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[or update [or delete]]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A6F193-F1C2-E016-01A3-AE19764933C0}"/>
              </a:ext>
            </a:extLst>
          </p:cNvPr>
          <p:cNvSpPr/>
          <p:nvPr/>
        </p:nvSpPr>
        <p:spPr bwMode="auto">
          <a:xfrm>
            <a:off x="4825219" y="4206241"/>
            <a:ext cx="1899138" cy="351692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1702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E6A65E-E8F2-2917-EE5F-67045DD29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Create a trigger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DB0A5-C977-4EB0-B26A-D0E5B8B2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Example of Triggers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ABA4B-CF84-13C3-07F5-20F2B8EE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2514600"/>
            <a:ext cx="7480300" cy="38936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75F720-8349-F61A-0105-E235E1BED9E9}"/>
              </a:ext>
            </a:extLst>
          </p:cNvPr>
          <p:cNvSpPr/>
          <p:nvPr/>
        </p:nvSpPr>
        <p:spPr>
          <a:xfrm>
            <a:off x="6724357" y="4515371"/>
            <a:ext cx="21438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The table name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A6F193-F1C2-E016-01A3-AE19764933C0}"/>
              </a:ext>
            </a:extLst>
          </p:cNvPr>
          <p:cNvSpPr/>
          <p:nvPr/>
        </p:nvSpPr>
        <p:spPr bwMode="auto">
          <a:xfrm>
            <a:off x="4825219" y="4559100"/>
            <a:ext cx="1899138" cy="351692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F7A232-4962-728B-27DA-3C17EC96F6EA}"/>
              </a:ext>
            </a:extLst>
          </p:cNvPr>
          <p:cNvSpPr/>
          <p:nvPr/>
        </p:nvSpPr>
        <p:spPr bwMode="auto">
          <a:xfrm>
            <a:off x="4825219" y="4897692"/>
            <a:ext cx="1899138" cy="351692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9B3EBF-0E41-A40F-F71E-6C605294CC02}"/>
              </a:ext>
            </a:extLst>
          </p:cNvPr>
          <p:cNvSpPr/>
          <p:nvPr/>
        </p:nvSpPr>
        <p:spPr>
          <a:xfrm>
            <a:off x="2612928" y="4870721"/>
            <a:ext cx="314930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each row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”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or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each statement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” (default)</a:t>
            </a: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95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7D7F81-C624-A609-B3AE-046C5C226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differentiate storage into:</a:t>
            </a:r>
          </a:p>
          <a:p>
            <a:pPr lvl="1"/>
            <a:r>
              <a:rPr lang="en-US" dirty="0">
                <a:solidFill>
                  <a:srgbClr val="A2424F"/>
                </a:solidFill>
              </a:rPr>
              <a:t>Volatile (</a:t>
            </a:r>
            <a:r>
              <a:rPr lang="zh-CN" altLang="en-US" dirty="0">
                <a:solidFill>
                  <a:srgbClr val="A2424F"/>
                </a:solidFill>
              </a:rPr>
              <a:t>易失</a:t>
            </a:r>
            <a:r>
              <a:rPr lang="en-US" altLang="zh-CN" dirty="0">
                <a:solidFill>
                  <a:srgbClr val="A2424F"/>
                </a:solidFill>
              </a:rPr>
              <a:t>, </a:t>
            </a:r>
            <a:r>
              <a:rPr lang="zh-CN" altLang="en-US" dirty="0">
                <a:solidFill>
                  <a:srgbClr val="A2424F"/>
                </a:solidFill>
              </a:rPr>
              <a:t>易挥发</a:t>
            </a:r>
            <a:r>
              <a:rPr lang="en-US" dirty="0">
                <a:solidFill>
                  <a:srgbClr val="A2424F"/>
                </a:solidFill>
              </a:rPr>
              <a:t>)</a:t>
            </a:r>
            <a:r>
              <a:rPr lang="en-US" dirty="0"/>
              <a:t> storage: loses contents when power is switched off</a:t>
            </a:r>
          </a:p>
          <a:p>
            <a:pPr lvl="1"/>
            <a:r>
              <a:rPr lang="en-US" dirty="0">
                <a:solidFill>
                  <a:srgbClr val="A2424F"/>
                </a:solidFill>
              </a:rPr>
              <a:t>Non-volatile</a:t>
            </a:r>
            <a:r>
              <a:rPr lang="en-US" dirty="0"/>
              <a:t> storage: </a:t>
            </a:r>
          </a:p>
          <a:p>
            <a:pPr lvl="2"/>
            <a:r>
              <a:rPr lang="en-US" dirty="0"/>
              <a:t>Contents persist even when power is switched off. </a:t>
            </a:r>
          </a:p>
          <a:p>
            <a:pPr lvl="2"/>
            <a:r>
              <a:rPr lang="en-US" dirty="0"/>
              <a:t>Includes secondary and tertiary storage, as well as batter-backed up main-memory.</a:t>
            </a:r>
          </a:p>
          <a:p>
            <a:r>
              <a:rPr lang="en-US" dirty="0"/>
              <a:t>Factors affecting choice of storage media include</a:t>
            </a:r>
          </a:p>
          <a:p>
            <a:pPr lvl="1"/>
            <a:r>
              <a:rPr lang="en-US" dirty="0"/>
              <a:t>Speed with which data can be accessed</a:t>
            </a:r>
          </a:p>
          <a:p>
            <a:pPr lvl="1"/>
            <a:r>
              <a:rPr lang="en-US" dirty="0"/>
              <a:t>Cost per unit of data</a:t>
            </a:r>
          </a:p>
          <a:p>
            <a:pPr lvl="1"/>
            <a:r>
              <a:rPr lang="en-US" dirty="0"/>
              <a:t>Reliability</a:t>
            </a:r>
          </a:p>
          <a:p>
            <a:endParaRPr lang="en-US" dirty="0"/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533E12-3934-91F7-D82E-F7251858A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Physical Storage Media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36219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E6A65E-E8F2-2917-EE5F-67045DD29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Create a trigger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DB0A5-C977-4EB0-B26A-D0E5B8B2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Example of Triggers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ABA4B-CF84-13C3-07F5-20F2B8EE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2514600"/>
            <a:ext cx="7480300" cy="38936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F7A232-4962-728B-27DA-3C17EC96F6EA}"/>
              </a:ext>
            </a:extLst>
          </p:cNvPr>
          <p:cNvSpPr/>
          <p:nvPr/>
        </p:nvSpPr>
        <p:spPr bwMode="auto">
          <a:xfrm>
            <a:off x="4805290" y="5139392"/>
            <a:ext cx="5481710" cy="351692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9B3EBF-0E41-A40F-F71E-6C605294CC02}"/>
              </a:ext>
            </a:extLst>
          </p:cNvPr>
          <p:cNvSpPr/>
          <p:nvPr/>
        </p:nvSpPr>
        <p:spPr>
          <a:xfrm>
            <a:off x="10642893" y="4961295"/>
            <a:ext cx="3149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The actual procedure for the trigger</a:t>
            </a:r>
          </a:p>
        </p:txBody>
      </p:sp>
    </p:spTree>
    <p:extLst>
      <p:ext uri="{BB962C8B-B14F-4D97-AF65-F5344CB8AC3E}">
        <p14:creationId xmlns:p14="http://schemas.microsoft.com/office/powerpoint/2010/main" val="2374395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AD413B-CB99-0851-CAD7-E4125F498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Create a trigger</a:t>
            </a:r>
          </a:p>
          <a:p>
            <a:pPr lvl="1"/>
            <a:r>
              <a:rPr lang="en-CN" dirty="0"/>
              <a:t>Besides, a corresponding procedure should be created as well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7CB712-A490-3F7D-DFC6-A70A8A71C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Example of Triggers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0609CF-716F-0E9C-57CF-8F8ED806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306" y="2712165"/>
            <a:ext cx="7253788" cy="542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52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AD413B-CB99-0851-CAD7-E4125F498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Create a trigger</a:t>
            </a:r>
          </a:p>
          <a:p>
            <a:pPr lvl="1"/>
            <a:r>
              <a:rPr lang="en-CN" dirty="0"/>
              <a:t>Besides, a corresponding procedure should be created as well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7CB712-A490-3F7D-DFC6-A70A8A71C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Example of Triggers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0609CF-716F-0E9C-57CF-8F8ED806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306" y="2712165"/>
            <a:ext cx="7253788" cy="54257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3DDA4C-4D0C-B26D-AB04-51CD562B238E}"/>
              </a:ext>
            </a:extLst>
          </p:cNvPr>
          <p:cNvSpPr/>
          <p:nvPr/>
        </p:nvSpPr>
        <p:spPr bwMode="auto">
          <a:xfrm>
            <a:off x="5791200" y="4296508"/>
            <a:ext cx="1017563" cy="303627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E41BA7-98F5-71ED-B582-6B161D6F7EB5}"/>
              </a:ext>
            </a:extLst>
          </p:cNvPr>
          <p:cNvSpPr/>
          <p:nvPr/>
        </p:nvSpPr>
        <p:spPr>
          <a:xfrm>
            <a:off x="6820486" y="4296508"/>
            <a:ext cx="381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trigger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” is the return type</a:t>
            </a:r>
          </a:p>
        </p:txBody>
      </p:sp>
    </p:spTree>
    <p:extLst>
      <p:ext uri="{BB962C8B-B14F-4D97-AF65-F5344CB8AC3E}">
        <p14:creationId xmlns:p14="http://schemas.microsoft.com/office/powerpoint/2010/main" val="3451597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AD413B-CB99-0851-CAD7-E4125F498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Create a trigger</a:t>
            </a:r>
          </a:p>
          <a:p>
            <a:pPr lvl="1"/>
            <a:r>
              <a:rPr lang="en-CN" dirty="0"/>
              <a:t>Besides, a corresponding procedure should be created as well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7CB712-A490-3F7D-DFC6-A70A8A71C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Example of Triggers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0609CF-716F-0E9C-57CF-8F8ED806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306" y="2712165"/>
            <a:ext cx="7253788" cy="54257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3DDA4C-4D0C-B26D-AB04-51CD562B238E}"/>
              </a:ext>
            </a:extLst>
          </p:cNvPr>
          <p:cNvSpPr/>
          <p:nvPr/>
        </p:nvSpPr>
        <p:spPr bwMode="auto">
          <a:xfrm>
            <a:off x="5410201" y="5638800"/>
            <a:ext cx="457200" cy="303627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E41BA7-98F5-71ED-B582-6B161D6F7EB5}"/>
              </a:ext>
            </a:extLst>
          </p:cNvPr>
          <p:cNvSpPr/>
          <p:nvPr/>
        </p:nvSpPr>
        <p:spPr>
          <a:xfrm>
            <a:off x="228600" y="5334000"/>
            <a:ext cx="39089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”new” and “old” are two internal variables that represents the row before and after the changes</a:t>
            </a:r>
          </a:p>
        </p:txBody>
      </p:sp>
    </p:spTree>
    <p:extLst>
      <p:ext uri="{BB962C8B-B14F-4D97-AF65-F5344CB8AC3E}">
        <p14:creationId xmlns:p14="http://schemas.microsoft.com/office/powerpoint/2010/main" val="1764274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AD413B-CB99-0851-CAD7-E4125F498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Create a trigger</a:t>
            </a:r>
          </a:p>
          <a:p>
            <a:pPr lvl="1"/>
            <a:r>
              <a:rPr lang="en-CN" dirty="0"/>
              <a:t>Besides, a corresponding procedure should be created as well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7CB712-A490-3F7D-DFC6-A70A8A71C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Example of Triggers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0609CF-716F-0E9C-57CF-8F8ED806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306" y="2712165"/>
            <a:ext cx="7253788" cy="54257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3DDA4C-4D0C-B26D-AB04-51CD562B238E}"/>
              </a:ext>
            </a:extLst>
          </p:cNvPr>
          <p:cNvSpPr/>
          <p:nvPr/>
        </p:nvSpPr>
        <p:spPr bwMode="auto">
          <a:xfrm>
            <a:off x="4750774" y="6458829"/>
            <a:ext cx="1650025" cy="322971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E41BA7-98F5-71ED-B582-6B161D6F7EB5}"/>
              </a:ext>
            </a:extLst>
          </p:cNvPr>
          <p:cNvSpPr/>
          <p:nvPr/>
        </p:nvSpPr>
        <p:spPr>
          <a:xfrm>
            <a:off x="304800" y="5791200"/>
            <a:ext cx="39089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Remember to return the result which will be used in the </a:t>
            </a:r>
            <a:r>
              <a:rPr lang="en-US" altLang="zh-CN" sz="20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 statement</a:t>
            </a:r>
          </a:p>
        </p:txBody>
      </p:sp>
    </p:spTree>
    <p:extLst>
      <p:ext uri="{BB962C8B-B14F-4D97-AF65-F5344CB8AC3E}">
        <p14:creationId xmlns:p14="http://schemas.microsoft.com/office/powerpoint/2010/main" val="60069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238DBC-50AC-750B-3D3F-50C4EEE25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Create a trigger</a:t>
            </a:r>
          </a:p>
          <a:p>
            <a:pPr lvl="1"/>
            <a:r>
              <a:rPr lang="en-CN" dirty="0"/>
              <a:t>Besides, a corresponding procedure should be created as well</a:t>
            </a:r>
          </a:p>
          <a:p>
            <a:pPr lvl="2"/>
            <a:r>
              <a:rPr lang="en-CN" dirty="0"/>
              <a:t>Remember to create the procedure before creating the trigger</a:t>
            </a:r>
          </a:p>
          <a:p>
            <a:endParaRPr lang="en-CN" dirty="0"/>
          </a:p>
          <a:p>
            <a:r>
              <a:rPr lang="en-CN" dirty="0"/>
              <a:t>Run test updates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6CC753-4929-D3B8-2FD3-8B7DC317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Example of Triggers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FBFA1-1A6B-F57C-57BC-2A2BC446E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4329830"/>
            <a:ext cx="7543800" cy="298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12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0D5A71-5970-9138-2BDD-0FE2A65E4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Differences between before and after triggers</a:t>
            </a:r>
          </a:p>
          <a:p>
            <a:pPr lvl="1"/>
            <a:r>
              <a:rPr lang="en-CN" dirty="0"/>
              <a:t>“Before” and “after” the operation is done (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CN" dirty="0"/>
              <a:t>, 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r>
              <a:rPr lang="en-CN" dirty="0"/>
              <a:t>, 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CN" dirty="0"/>
              <a:t>)</a:t>
            </a:r>
          </a:p>
          <a:p>
            <a:pPr lvl="1"/>
            <a:r>
              <a:rPr lang="en-CN" dirty="0"/>
              <a:t>If we want to update the incoming values in an 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r>
              <a:rPr lang="en-CN" dirty="0"/>
              <a:t> statement, the “before trigger” should be used since </a:t>
            </a:r>
            <a:r>
              <a:rPr lang="en-US" dirty="0" err="1"/>
              <a:t>th</a:t>
            </a:r>
            <a:r>
              <a:rPr lang="en-CN" dirty="0"/>
              <a:t>e incoming values have not been written to the table yet</a:t>
            </a:r>
          </a:p>
          <a:p>
            <a:pPr marL="335280" lvl="1" indent="0">
              <a:buNone/>
            </a:pPr>
            <a:endParaRPr lang="en-CN" dirty="0"/>
          </a:p>
          <a:p>
            <a:pPr marL="335280" lvl="1" indent="0">
              <a:buNone/>
            </a:pP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512411-1221-5EA5-3597-A4BE8A71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Before and After Triggers</a:t>
            </a:r>
          </a:p>
        </p:txBody>
      </p:sp>
    </p:spTree>
    <p:extLst>
      <p:ext uri="{BB962C8B-B14F-4D97-AF65-F5344CB8AC3E}">
        <p14:creationId xmlns:p14="http://schemas.microsoft.com/office/powerpoint/2010/main" val="1507073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4FCBB-4DDD-1262-C21B-14164B145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Typical usage scenarios for trigger settings</a:t>
            </a:r>
          </a:p>
          <a:p>
            <a:pPr lvl="1"/>
            <a:r>
              <a:rPr lang="en-CN" dirty="0"/>
              <a:t>Modify input on the fly</a:t>
            </a:r>
          </a:p>
          <a:p>
            <a:pPr lvl="2"/>
            <a:r>
              <a:rPr lang="en-US" dirty="0"/>
              <a:t>before insert / update</a:t>
            </a:r>
          </a:p>
          <a:p>
            <a:pPr lvl="2"/>
            <a:r>
              <a:rPr lang="en-US" dirty="0"/>
              <a:t>for each row</a:t>
            </a:r>
          </a:p>
          <a:p>
            <a:pPr lvl="1"/>
            <a:r>
              <a:rPr lang="en-US" dirty="0"/>
              <a:t>Check complex rules</a:t>
            </a:r>
          </a:p>
          <a:p>
            <a:pPr lvl="2"/>
            <a:r>
              <a:rPr lang="en-US" dirty="0"/>
              <a:t>before insert / update / delete</a:t>
            </a:r>
          </a:p>
          <a:p>
            <a:pPr lvl="2"/>
            <a:r>
              <a:rPr lang="en-US" dirty="0"/>
              <a:t>for each row</a:t>
            </a:r>
          </a:p>
          <a:p>
            <a:pPr lvl="1"/>
            <a:r>
              <a:rPr lang="en-US" dirty="0"/>
              <a:t>Manage data redundancy</a:t>
            </a:r>
          </a:p>
          <a:p>
            <a:pPr lvl="2"/>
            <a:r>
              <a:rPr lang="en-US" dirty="0"/>
              <a:t>after insert / update / delete</a:t>
            </a:r>
          </a:p>
          <a:p>
            <a:pPr lvl="2"/>
            <a:r>
              <a:rPr lang="en-US" dirty="0"/>
              <a:t>for each row</a:t>
            </a:r>
          </a:p>
          <a:p>
            <a:pPr lvl="2"/>
            <a:endParaRPr lang="en-US" dirty="0"/>
          </a:p>
          <a:p>
            <a:pPr lvl="2"/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495F03-BB43-F459-0832-1E5F3CA4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Before and After Triggers</a:t>
            </a:r>
          </a:p>
        </p:txBody>
      </p:sp>
    </p:spTree>
    <p:extLst>
      <p:ext uri="{BB962C8B-B14F-4D97-AF65-F5344CB8AC3E}">
        <p14:creationId xmlns:p14="http://schemas.microsoft.com/office/powerpoint/2010/main" val="615517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2A140A-4798-20B6-2681-F02ACB36B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One good example of managing some data redundancy is </a:t>
            </a:r>
            <a:r>
              <a:rPr lang="en-US" altLang="zh-CN" dirty="0">
                <a:solidFill>
                  <a:srgbClr val="A2424F"/>
                </a:solidFill>
              </a:rPr>
              <a:t>keeping an audit trail</a:t>
            </a:r>
          </a:p>
          <a:p>
            <a:pPr lvl="1"/>
            <a:r>
              <a:rPr lang="en-US" altLang="zh-CN" dirty="0"/>
              <a:t>It won't do anything for people who steal data</a:t>
            </a:r>
          </a:p>
          <a:p>
            <a:pPr lvl="2"/>
            <a:r>
              <a:rPr lang="en-US" altLang="zh-CN" dirty="0"/>
              <a:t>(remember that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zh-CN" dirty="0"/>
              <a:t> cannot fire a trigger – although with the big products you can trace all queries)</a:t>
            </a:r>
          </a:p>
          <a:p>
            <a:pPr lvl="1"/>
            <a:r>
              <a:rPr lang="en-US" dirty="0"/>
              <a:t>… but it may be useful for </a:t>
            </a:r>
            <a:r>
              <a:rPr lang="en-US" dirty="0">
                <a:solidFill>
                  <a:srgbClr val="A2424F"/>
                </a:solidFill>
              </a:rPr>
              <a:t>checking people</a:t>
            </a:r>
            <a:r>
              <a:rPr lang="en-US" dirty="0"/>
              <a:t> </a:t>
            </a:r>
            <a:r>
              <a:rPr lang="en-US" u="sng" dirty="0"/>
              <a:t>who modify data</a:t>
            </a:r>
            <a:r>
              <a:rPr lang="en-US" dirty="0"/>
              <a:t> that they aren't supposed to modify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FEFB0A-2142-D864-5861-71BFB0ED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Example: Auditing</a:t>
            </a:r>
          </a:p>
        </p:txBody>
      </p:sp>
    </p:spTree>
    <p:extLst>
      <p:ext uri="{BB962C8B-B14F-4D97-AF65-F5344CB8AC3E}">
        <p14:creationId xmlns:p14="http://schemas.microsoft.com/office/powerpoint/2010/main" val="27157061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8DC9BE-1386-A077-E077-5E562E39A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Trace the insertions and updates to employees in a company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10D031-1CEE-6D1F-3194-C03E82F24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Example: Auditing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35439C-A8A0-E9C6-21E3-8453AFF0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24" y="2536785"/>
            <a:ext cx="5497951" cy="569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9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C08725-2EA5-C1DD-7CFA-16993E20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Hierarchy</a:t>
            </a:r>
            <a:endParaRPr lang="en-C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EF0519-66EC-92D4-32FC-AF9E2BF9A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2008094"/>
            <a:ext cx="5546034" cy="47244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DBB3805-B76C-D0AD-A310-72E37A2FB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8229600" cy="5334000"/>
          </a:xfrm>
        </p:spPr>
        <p:txBody>
          <a:bodyPr/>
          <a:lstStyle/>
          <a:p>
            <a:r>
              <a:rPr lang="en-US" sz="2400" dirty="0"/>
              <a:t>Primary storage</a:t>
            </a:r>
          </a:p>
          <a:p>
            <a:pPr lvl="1"/>
            <a:r>
              <a:rPr lang="en-US" sz="2000" dirty="0"/>
              <a:t>Fastest media but volatile (cache, main memory).</a:t>
            </a:r>
          </a:p>
          <a:p>
            <a:r>
              <a:rPr lang="en-US" sz="2400" dirty="0"/>
              <a:t>Secondary storage</a:t>
            </a:r>
          </a:p>
          <a:p>
            <a:pPr lvl="1"/>
            <a:r>
              <a:rPr lang="en-US" sz="2000" dirty="0"/>
              <a:t>Next level in hierarchy, non-volatile, moderately fast access time</a:t>
            </a:r>
          </a:p>
          <a:p>
            <a:pPr lvl="2"/>
            <a:r>
              <a:rPr lang="en-US" sz="1800" dirty="0"/>
              <a:t>… also called on-line storage </a:t>
            </a:r>
          </a:p>
          <a:p>
            <a:pPr lvl="1"/>
            <a:r>
              <a:rPr lang="en-US" sz="2000" dirty="0"/>
              <a:t>E.g., flash memory, magnetic disks</a:t>
            </a:r>
          </a:p>
          <a:p>
            <a:r>
              <a:rPr lang="en-US" sz="2400" dirty="0"/>
              <a:t>Tertiary storage</a:t>
            </a:r>
          </a:p>
          <a:p>
            <a:pPr lvl="1"/>
            <a:r>
              <a:rPr lang="en-US" sz="2000" dirty="0"/>
              <a:t>Lowest level in hierarchy, non-volatile, slow access time</a:t>
            </a:r>
          </a:p>
          <a:p>
            <a:pPr lvl="2"/>
            <a:r>
              <a:rPr lang="en-US" sz="1800" dirty="0"/>
              <a:t>… also called off-line storage and used for archival storage </a:t>
            </a:r>
          </a:p>
          <a:p>
            <a:pPr lvl="1"/>
            <a:r>
              <a:rPr lang="en-US" sz="2000" dirty="0"/>
              <a:t>e.g., magnetic tape, optical storage</a:t>
            </a:r>
          </a:p>
          <a:p>
            <a:pPr lvl="2"/>
            <a:r>
              <a:rPr lang="en-US" sz="1800" dirty="0"/>
              <a:t>Magnetic tape</a:t>
            </a:r>
          </a:p>
          <a:p>
            <a:pPr lvl="3"/>
            <a:r>
              <a:rPr lang="en-US" sz="1600" dirty="0"/>
              <a:t>Sequential access, 1 to 12 TB capacity</a:t>
            </a:r>
          </a:p>
          <a:p>
            <a:pPr lvl="3"/>
            <a:r>
              <a:rPr lang="en-US" sz="1600" dirty="0"/>
              <a:t>A few drives with many tapes</a:t>
            </a:r>
          </a:p>
          <a:p>
            <a:pPr lvl="3"/>
            <a:r>
              <a:rPr lang="en-US" sz="1600" dirty="0"/>
              <a:t>Juke boxes with petabytes (1000’s of TB) of storage</a:t>
            </a:r>
          </a:p>
          <a:p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6692689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8DC9BE-1386-A077-E077-5E562E39A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Trace the insertions and updates to employees in a company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10D031-1CEE-6D1F-3194-C03E82F24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Example: Auditing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7E130-7E63-D115-3B9D-6E2E6B042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56" y="2284868"/>
            <a:ext cx="6683687" cy="59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262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5164BE-7BA2-95F4-7260-A6F1A0CCE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Trace the insertions and updates to employees in a company</a:t>
            </a:r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9E09E5-DD0C-C572-44C6-366DB831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Example: Auditing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86066-2724-98A3-DB21-FA62A9629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5130800"/>
            <a:ext cx="7175500" cy="63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EE9A47-05D3-FBE3-D944-794CBFF71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0" y="2351008"/>
            <a:ext cx="6692900" cy="2297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07E76-9BBA-3E1C-E4E7-A29F0C44C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550" y="6737350"/>
            <a:ext cx="7861300" cy="673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6CE6D0-2FF2-0296-A65A-68262727093F}"/>
              </a:ext>
            </a:extLst>
          </p:cNvPr>
          <p:cNvSpPr/>
          <p:nvPr/>
        </p:nvSpPr>
        <p:spPr>
          <a:xfrm>
            <a:off x="3749221" y="4702145"/>
            <a:ext cx="137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company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6C2EAF-D48C-BEBA-123F-F0100678A097}"/>
              </a:ext>
            </a:extLst>
          </p:cNvPr>
          <p:cNvSpPr/>
          <p:nvPr/>
        </p:nvSpPr>
        <p:spPr>
          <a:xfrm>
            <a:off x="3384550" y="6337240"/>
            <a:ext cx="137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audit</a:t>
            </a:r>
          </a:p>
        </p:txBody>
      </p:sp>
    </p:spTree>
    <p:extLst>
      <p:ext uri="{BB962C8B-B14F-4D97-AF65-F5344CB8AC3E}">
        <p14:creationId xmlns:p14="http://schemas.microsoft.com/office/powerpoint/2010/main" val="3728048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3F8C1A-0361-B804-195B-796DEFD9C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Disk interface standards families</a:t>
            </a:r>
          </a:p>
          <a:p>
            <a:pPr lvl="1"/>
            <a:r>
              <a:rPr lang="en-US" sz="2000" dirty="0"/>
              <a:t>SATA (Serial Advanced Technology Attachment) </a:t>
            </a:r>
          </a:p>
          <a:p>
            <a:pPr lvl="2"/>
            <a:r>
              <a:rPr lang="en-US" sz="1800" dirty="0"/>
              <a:t>SATA 3 supports data transfer speeds of up to 6 gigabits/sec</a:t>
            </a:r>
          </a:p>
          <a:p>
            <a:pPr lvl="1"/>
            <a:r>
              <a:rPr lang="en-US" sz="2000" dirty="0"/>
              <a:t>SAS (Serial Attached SCSI)</a:t>
            </a:r>
          </a:p>
          <a:p>
            <a:pPr lvl="2"/>
            <a:r>
              <a:rPr lang="en-US" sz="1800" dirty="0"/>
              <a:t>SAS Version 3 supports 12 gigabits/sec</a:t>
            </a:r>
          </a:p>
          <a:p>
            <a:pPr lvl="1"/>
            <a:r>
              <a:rPr lang="en-US" sz="2000" dirty="0" err="1"/>
              <a:t>NVMe</a:t>
            </a:r>
            <a:r>
              <a:rPr lang="en-US" sz="2000" dirty="0"/>
              <a:t> (Non-Volatile Memory Express) interface</a:t>
            </a:r>
          </a:p>
          <a:p>
            <a:pPr lvl="2"/>
            <a:r>
              <a:rPr lang="en-US" sz="1800" dirty="0"/>
              <a:t>Works with PCIe connectors to support lower latency and higher transfer rates</a:t>
            </a:r>
          </a:p>
          <a:p>
            <a:pPr lvl="2"/>
            <a:r>
              <a:rPr lang="en-US" sz="1800" dirty="0"/>
              <a:t>Supports data transfer rates of up to 24 gigabits/sec</a:t>
            </a:r>
          </a:p>
          <a:p>
            <a:pPr lvl="2"/>
            <a:endParaRPr lang="en-US" sz="1800" dirty="0"/>
          </a:p>
          <a:p>
            <a:r>
              <a:rPr lang="en-US" sz="2400" dirty="0"/>
              <a:t>Disks usually connected directly to computer system, however…</a:t>
            </a:r>
          </a:p>
          <a:p>
            <a:pPr lvl="1"/>
            <a:r>
              <a:rPr lang="en-US" sz="2000" dirty="0"/>
              <a:t>In Storage Area Networks (SAN), a large number of disks are connected by a high-speed network to a number of servers</a:t>
            </a:r>
          </a:p>
          <a:p>
            <a:pPr lvl="1"/>
            <a:r>
              <a:rPr lang="en-US" sz="2000" dirty="0"/>
              <a:t>In Network Attached Storage (NAS) networked storage provides a file system interface using networked file system protocol, instead of providing a disk system interface</a:t>
            </a:r>
          </a:p>
          <a:p>
            <a:endParaRPr lang="en-US" sz="2400" dirty="0"/>
          </a:p>
          <a:p>
            <a:endParaRPr lang="en-CN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F6AAA8-8245-394C-2A40-A91E4A185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Interfaces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81943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D94AEE-A6E2-7C77-86B8-CCBB6BB95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Hard Disk Mechanism</a:t>
            </a:r>
            <a:endParaRPr lang="en-CN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4083E8-8E25-7C53-F733-3F874E281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1200" y="3276600"/>
            <a:ext cx="3131956" cy="22625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2867110-29C6-D71D-4B98-99FE7F4B5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9800" y="2133600"/>
            <a:ext cx="6400305" cy="4980014"/>
          </a:xfrm>
          <a:prstGeom prst="rect">
            <a:avLst/>
          </a:prstGeom>
        </p:spPr>
      </p:pic>
      <p:sp>
        <p:nvSpPr>
          <p:cNvPr id="6" name="Text Box 7">
            <a:extLst>
              <a:ext uri="{FF2B5EF4-FFF2-40B4-BE49-F238E27FC236}">
                <a16:creationId xmlns:a16="http://schemas.microsoft.com/office/drawing/2014/main" id="{EB72B25D-8938-06C7-0D4B-6B8B54762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7317642"/>
            <a:ext cx="4206601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Schematic diagram of magnetic disk drive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23362888-D35B-FAD9-243F-9A4399488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4512" y="5867400"/>
            <a:ext cx="3105337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Photo of a magnetic disk drive</a:t>
            </a:r>
          </a:p>
        </p:txBody>
      </p:sp>
    </p:spTree>
    <p:extLst>
      <p:ext uri="{BB962C8B-B14F-4D97-AF65-F5344CB8AC3E}">
        <p14:creationId xmlns:p14="http://schemas.microsoft.com/office/powerpoint/2010/main" val="3511261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885A78-DA7D-432F-F990-525304C4C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Read-write head </a:t>
            </a:r>
          </a:p>
          <a:p>
            <a:r>
              <a:rPr lang="en-US" sz="2400" dirty="0"/>
              <a:t>Surface of </a:t>
            </a:r>
            <a:r>
              <a:rPr lang="en-US" sz="2400" dirty="0">
                <a:solidFill>
                  <a:srgbClr val="A2424F"/>
                </a:solidFill>
              </a:rPr>
              <a:t>platter</a:t>
            </a:r>
            <a:r>
              <a:rPr lang="en-US" sz="2400" dirty="0"/>
              <a:t> divided into circular </a:t>
            </a:r>
            <a:r>
              <a:rPr lang="en-US" sz="2400" dirty="0">
                <a:solidFill>
                  <a:srgbClr val="A2424F"/>
                </a:solidFill>
              </a:rPr>
              <a:t>tracks</a:t>
            </a:r>
          </a:p>
          <a:p>
            <a:pPr lvl="1"/>
            <a:r>
              <a:rPr lang="en-US" sz="2000" dirty="0"/>
              <a:t>Over 50K-100K tracks per platter on typical hard disks</a:t>
            </a:r>
          </a:p>
          <a:p>
            <a:r>
              <a:rPr lang="en-US" sz="2400" dirty="0"/>
              <a:t>Each </a:t>
            </a:r>
            <a:r>
              <a:rPr lang="en-US" sz="2400" dirty="0">
                <a:solidFill>
                  <a:srgbClr val="A2424F"/>
                </a:solidFill>
              </a:rPr>
              <a:t>track</a:t>
            </a:r>
            <a:r>
              <a:rPr lang="en-US" sz="2400" dirty="0"/>
              <a:t> is divided into </a:t>
            </a:r>
            <a:r>
              <a:rPr lang="en-US" sz="2400" dirty="0">
                <a:solidFill>
                  <a:srgbClr val="A2424F"/>
                </a:solidFill>
              </a:rPr>
              <a:t>sectors</a:t>
            </a:r>
            <a:r>
              <a:rPr lang="en-US" sz="2400" dirty="0"/>
              <a:t>.  </a:t>
            </a:r>
          </a:p>
          <a:p>
            <a:pPr lvl="1"/>
            <a:r>
              <a:rPr lang="en-US" sz="2000" dirty="0"/>
              <a:t>A sector is the </a:t>
            </a:r>
            <a:r>
              <a:rPr lang="en-US" sz="2000" dirty="0">
                <a:solidFill>
                  <a:srgbClr val="A2424F"/>
                </a:solidFill>
              </a:rPr>
              <a:t>smallest unit</a:t>
            </a:r>
            <a:r>
              <a:rPr lang="en-US" sz="2000" dirty="0"/>
              <a:t> of data that can be read or written.</a:t>
            </a:r>
          </a:p>
          <a:p>
            <a:pPr lvl="1"/>
            <a:r>
              <a:rPr lang="en-US" sz="2000" dirty="0"/>
              <a:t>Sector size typically </a:t>
            </a:r>
            <a:r>
              <a:rPr lang="en-US" sz="2000" dirty="0">
                <a:solidFill>
                  <a:srgbClr val="A2424F"/>
                </a:solidFill>
              </a:rPr>
              <a:t>512 bytes</a:t>
            </a:r>
            <a:r>
              <a:rPr lang="zh-CN" altLang="en-US" sz="2000" dirty="0">
                <a:solidFill>
                  <a:srgbClr val="A2424F"/>
                </a:solidFill>
              </a:rPr>
              <a:t> </a:t>
            </a:r>
            <a:r>
              <a:rPr lang="en-US" altLang="zh-CN" sz="2000" dirty="0"/>
              <a:t>(modern OS requires </a:t>
            </a:r>
            <a:r>
              <a:rPr lang="en-US" altLang="zh-CN" sz="2000" dirty="0">
                <a:solidFill>
                  <a:srgbClr val="A2424F"/>
                </a:solidFill>
              </a:rPr>
              <a:t>4KB</a:t>
            </a:r>
            <a:r>
              <a:rPr lang="en-US" altLang="zh-CN" sz="2000" dirty="0"/>
              <a:t>)</a:t>
            </a:r>
            <a:endParaRPr lang="en-US" sz="2000" dirty="0"/>
          </a:p>
          <a:p>
            <a:pPr lvl="1"/>
            <a:r>
              <a:rPr lang="en-US" sz="2000" dirty="0"/>
              <a:t>Typical sectors per track: 500 to 1000 (on inner tracks) to 1000 to 2000 (on outer tracks)</a:t>
            </a:r>
          </a:p>
          <a:p>
            <a:r>
              <a:rPr lang="en-US" sz="2400" dirty="0"/>
              <a:t>To read/write a sector</a:t>
            </a:r>
          </a:p>
          <a:p>
            <a:pPr lvl="1"/>
            <a:r>
              <a:rPr lang="en-US" sz="2000" dirty="0"/>
              <a:t>Disk arm swings to position head on right track</a:t>
            </a:r>
          </a:p>
          <a:p>
            <a:pPr lvl="1"/>
            <a:r>
              <a:rPr lang="en-US" sz="2000" dirty="0"/>
              <a:t>Platter spins continually; data is read/written as sector passes under head</a:t>
            </a:r>
          </a:p>
          <a:p>
            <a:r>
              <a:rPr lang="en-US" sz="2400" dirty="0"/>
              <a:t>Head-disk assemblies </a:t>
            </a:r>
          </a:p>
          <a:p>
            <a:pPr lvl="1"/>
            <a:r>
              <a:rPr lang="en-US" sz="2000" dirty="0"/>
              <a:t>Multiple disk platters on a single spindle (1 to 5 usually)</a:t>
            </a:r>
          </a:p>
          <a:p>
            <a:pPr lvl="1"/>
            <a:r>
              <a:rPr lang="en-US" sz="2000" dirty="0">
                <a:solidFill>
                  <a:srgbClr val="A2424F"/>
                </a:solidFill>
              </a:rPr>
              <a:t>One head per platter</a:t>
            </a:r>
            <a:r>
              <a:rPr lang="en-US" sz="2000" dirty="0"/>
              <a:t>, mounted on a common arm.</a:t>
            </a:r>
          </a:p>
          <a:p>
            <a:r>
              <a:rPr lang="en-US" sz="2400" dirty="0"/>
              <a:t>Cylinder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/>
              <a:t> consists of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 err="1"/>
              <a:t>th</a:t>
            </a:r>
            <a:r>
              <a:rPr lang="en-US" sz="2400" dirty="0"/>
              <a:t> track of all the platters </a:t>
            </a:r>
          </a:p>
          <a:p>
            <a:endParaRPr lang="en-CN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BDE45E-50E7-FE35-3480-B66D8F88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Hard Disk Mechanism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1557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5188BC-ADDE-E477-9369-DAB6B4F2B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Disk controller </a:t>
            </a:r>
            <a:r>
              <a:rPr lang="zh-CN" altLang="en-US" dirty="0"/>
              <a:t>（从指令到物理动作）</a:t>
            </a:r>
            <a:endParaRPr lang="en-US" dirty="0"/>
          </a:p>
          <a:p>
            <a:pPr lvl="1"/>
            <a:r>
              <a:rPr lang="en-US" dirty="0"/>
              <a:t>Interfaces between the computer system and the disk drive hardware.</a:t>
            </a:r>
          </a:p>
          <a:p>
            <a:pPr lvl="2"/>
            <a:r>
              <a:rPr lang="zh-CN" altLang="en-US" dirty="0">
                <a:solidFill>
                  <a:srgbClr val="A2424F"/>
                </a:solidFill>
              </a:rPr>
              <a:t>令：</a:t>
            </a:r>
            <a:r>
              <a:rPr lang="en-US" dirty="0"/>
              <a:t>Accepts high-level </a:t>
            </a:r>
            <a:r>
              <a:rPr lang="en-US" dirty="0">
                <a:solidFill>
                  <a:srgbClr val="A2424F"/>
                </a:solidFill>
              </a:rPr>
              <a:t>commands</a:t>
            </a:r>
            <a:r>
              <a:rPr lang="en-US" dirty="0"/>
              <a:t> to read or write a sector </a:t>
            </a:r>
          </a:p>
          <a:p>
            <a:pPr lvl="2"/>
            <a:r>
              <a:rPr lang="zh-CN" altLang="en-US" dirty="0">
                <a:solidFill>
                  <a:srgbClr val="A2424F"/>
                </a:solidFill>
              </a:rPr>
              <a:t>动：</a:t>
            </a:r>
            <a:r>
              <a:rPr lang="en-US" dirty="0"/>
              <a:t>Initiates </a:t>
            </a:r>
            <a:r>
              <a:rPr lang="en-US" dirty="0">
                <a:solidFill>
                  <a:srgbClr val="A2424F"/>
                </a:solidFill>
              </a:rPr>
              <a:t>actions</a:t>
            </a:r>
            <a:r>
              <a:rPr lang="en-US" dirty="0"/>
              <a:t> such as moving the disk arm to the right track and actually reading or writing the data</a:t>
            </a:r>
          </a:p>
          <a:p>
            <a:pPr lvl="2"/>
            <a:r>
              <a:rPr lang="zh-CN" altLang="en-US" dirty="0">
                <a:solidFill>
                  <a:srgbClr val="A2424F"/>
                </a:solidFill>
              </a:rPr>
              <a:t>读：</a:t>
            </a:r>
            <a:r>
              <a:rPr lang="en-US" dirty="0"/>
              <a:t>Computes and attaches </a:t>
            </a:r>
            <a:r>
              <a:rPr lang="en-US" dirty="0">
                <a:solidFill>
                  <a:srgbClr val="A2424F"/>
                </a:solidFill>
              </a:rPr>
              <a:t>checksums</a:t>
            </a:r>
            <a:r>
              <a:rPr lang="zh-CN" altLang="en-US" dirty="0">
                <a:solidFill>
                  <a:srgbClr val="A2424F"/>
                </a:solidFill>
              </a:rPr>
              <a:t>（校验和）</a:t>
            </a:r>
            <a:r>
              <a:rPr lang="en-US" dirty="0"/>
              <a:t> to each sector to verify that data is read back correctly</a:t>
            </a:r>
          </a:p>
          <a:p>
            <a:pPr lvl="3"/>
            <a:r>
              <a:rPr lang="en-US" dirty="0"/>
              <a:t>If data is corrupted, with very high probability stored checksum won’t match recomputed checksum</a:t>
            </a:r>
          </a:p>
          <a:p>
            <a:pPr lvl="2"/>
            <a:r>
              <a:rPr lang="zh-CN" altLang="en-US" dirty="0">
                <a:solidFill>
                  <a:srgbClr val="A2424F"/>
                </a:solidFill>
              </a:rPr>
              <a:t>写：</a:t>
            </a:r>
            <a:r>
              <a:rPr lang="en-US" dirty="0"/>
              <a:t>Ensures </a:t>
            </a:r>
            <a:r>
              <a:rPr lang="en-US" dirty="0">
                <a:solidFill>
                  <a:srgbClr val="A2424F"/>
                </a:solidFill>
              </a:rPr>
              <a:t>successful writing </a:t>
            </a:r>
            <a:r>
              <a:rPr lang="en-US" dirty="0"/>
              <a:t>by reading back sector after writing it</a:t>
            </a:r>
          </a:p>
          <a:p>
            <a:pPr lvl="2"/>
            <a:r>
              <a:rPr lang="zh-CN" altLang="en-US" dirty="0">
                <a:solidFill>
                  <a:srgbClr val="A2424F"/>
                </a:solidFill>
              </a:rPr>
              <a:t>换：</a:t>
            </a:r>
            <a:r>
              <a:rPr lang="en-US" dirty="0"/>
              <a:t>Performs remapping of bad sectors</a:t>
            </a:r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9408EF-6F35-549E-CCB8-70ECDFBBB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Hard Disk Mechanism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9702683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  <a:cs typeface="MS PGothic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  <a:cs typeface="MS PGothic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5713</TotalTime>
  <Words>3056</Words>
  <Application>Microsoft Office PowerPoint</Application>
  <PresentationFormat>自定义</PresentationFormat>
  <Paragraphs>396</Paragraphs>
  <Slides>51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2" baseType="lpstr">
      <vt:lpstr>等线</vt:lpstr>
      <vt:lpstr>Microsoft YaHei</vt:lpstr>
      <vt:lpstr>Arial</vt:lpstr>
      <vt:lpstr>Consolas</vt:lpstr>
      <vt:lpstr>Lato</vt:lpstr>
      <vt:lpstr>Lato Black</vt:lpstr>
      <vt:lpstr>Montserrat</vt:lpstr>
      <vt:lpstr>Tahoma</vt:lpstr>
      <vt:lpstr>Times</vt:lpstr>
      <vt:lpstr>Times New Roman</vt:lpstr>
      <vt:lpstr>Blank Presentation</vt:lpstr>
      <vt:lpstr> Principles of Database Systems (CS307) Lecture 11: Physical Storage System; Trigger</vt:lpstr>
      <vt:lpstr>Physical Storage System</vt:lpstr>
      <vt:lpstr>Physical Storage System</vt:lpstr>
      <vt:lpstr>Classification of Physical Storage Media</vt:lpstr>
      <vt:lpstr>Storage Hierarchy</vt:lpstr>
      <vt:lpstr>Storage Interfaces</vt:lpstr>
      <vt:lpstr>Magnetic Hard Disk Mechanism</vt:lpstr>
      <vt:lpstr>Magnetic Hard Disk Mechanism</vt:lpstr>
      <vt:lpstr>Magnetic Hard Disk Mechanism</vt:lpstr>
      <vt:lpstr>Performance Measures of Disks</vt:lpstr>
      <vt:lpstr>Performance Measures of Disks</vt:lpstr>
      <vt:lpstr>Performance Measures of Disks</vt:lpstr>
      <vt:lpstr>Flash Storage</vt:lpstr>
      <vt:lpstr>Flash Storage</vt:lpstr>
      <vt:lpstr>SSD Performance Metrics</vt:lpstr>
      <vt:lpstr>Storage Class Memory: Magnetic Tapes</vt:lpstr>
      <vt:lpstr>Storage Class Memory: 3D-XPoint</vt:lpstr>
      <vt:lpstr>RAID</vt:lpstr>
      <vt:lpstr>Improvement of Reliability via Redundancy</vt:lpstr>
      <vt:lpstr>RAID Levels</vt:lpstr>
      <vt:lpstr>Optimization of Disk-Block Access</vt:lpstr>
      <vt:lpstr>Optimization of Disk-Block Access</vt:lpstr>
      <vt:lpstr>Trigger</vt:lpstr>
      <vt:lpstr>Trigger - Actions When Changing Tables</vt:lpstr>
      <vt:lpstr>Purpose of Using Triggers</vt:lpstr>
      <vt:lpstr>Purpose of Using Triggers</vt:lpstr>
      <vt:lpstr>Purpose of Using Triggers</vt:lpstr>
      <vt:lpstr>Purpose of Using Triggers</vt:lpstr>
      <vt:lpstr>Trigger Activation</vt:lpstr>
      <vt:lpstr>Trigger Activation</vt:lpstr>
      <vt:lpstr>Trigger Activation: When</vt:lpstr>
      <vt:lpstr>Trigger Activation: When</vt:lpstr>
      <vt:lpstr>Trigger Activation: When</vt:lpstr>
      <vt:lpstr>Trigger Activation: What</vt:lpstr>
      <vt:lpstr>Example of Triggers</vt:lpstr>
      <vt:lpstr>Example of Triggers</vt:lpstr>
      <vt:lpstr>Example of Triggers</vt:lpstr>
      <vt:lpstr>Example of Triggers</vt:lpstr>
      <vt:lpstr>Example of Triggers</vt:lpstr>
      <vt:lpstr>Example of Triggers</vt:lpstr>
      <vt:lpstr>Example of Triggers</vt:lpstr>
      <vt:lpstr>Example of Triggers</vt:lpstr>
      <vt:lpstr>Example of Triggers</vt:lpstr>
      <vt:lpstr>Example of Triggers</vt:lpstr>
      <vt:lpstr>Example of Triggers</vt:lpstr>
      <vt:lpstr>Before and After Triggers</vt:lpstr>
      <vt:lpstr>Before and After Triggers</vt:lpstr>
      <vt:lpstr>Example: Auditing</vt:lpstr>
      <vt:lpstr>Example: Auditing</vt:lpstr>
      <vt:lpstr>Example: Auditing</vt:lpstr>
      <vt:lpstr>Example: Auditing</vt:lpstr>
    </vt:vector>
  </TitlesOfParts>
  <Company>Melissa Kingman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Kingman</dc:creator>
  <cp:lastModifiedBy>Cheng Ran</cp:lastModifiedBy>
  <cp:revision>3973</cp:revision>
  <dcterms:created xsi:type="dcterms:W3CDTF">2008-06-27T17:43:00Z</dcterms:created>
  <dcterms:modified xsi:type="dcterms:W3CDTF">2022-11-28T02:02:48Z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